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0"/>
  </p:notesMasterIdLst>
  <p:handoutMasterIdLst>
    <p:handoutMasterId r:id="rId51"/>
  </p:handoutMasterIdLst>
  <p:sldIdLst>
    <p:sldId id="256" r:id="rId2"/>
    <p:sldId id="476" r:id="rId3"/>
    <p:sldId id="478" r:id="rId4"/>
    <p:sldId id="479" r:id="rId5"/>
    <p:sldId id="481" r:id="rId6"/>
    <p:sldId id="482" r:id="rId7"/>
    <p:sldId id="483" r:id="rId8"/>
    <p:sldId id="484" r:id="rId9"/>
    <p:sldId id="485" r:id="rId10"/>
    <p:sldId id="486" r:id="rId11"/>
    <p:sldId id="487" r:id="rId12"/>
    <p:sldId id="488" r:id="rId13"/>
    <p:sldId id="489" r:id="rId14"/>
    <p:sldId id="446" r:id="rId15"/>
    <p:sldId id="495" r:id="rId16"/>
    <p:sldId id="497" r:id="rId17"/>
    <p:sldId id="503" r:id="rId18"/>
    <p:sldId id="504" r:id="rId19"/>
    <p:sldId id="447" r:id="rId20"/>
    <p:sldId id="494" r:id="rId21"/>
    <p:sldId id="501" r:id="rId22"/>
    <p:sldId id="505" r:id="rId23"/>
    <p:sldId id="506" r:id="rId24"/>
    <p:sldId id="507" r:id="rId25"/>
    <p:sldId id="509" r:id="rId26"/>
    <p:sldId id="510" r:id="rId27"/>
    <p:sldId id="516" r:id="rId28"/>
    <p:sldId id="518" r:id="rId29"/>
    <p:sldId id="512" r:id="rId30"/>
    <p:sldId id="511" r:id="rId31"/>
    <p:sldId id="499" r:id="rId32"/>
    <p:sldId id="514" r:id="rId33"/>
    <p:sldId id="493" r:id="rId34"/>
    <p:sldId id="492" r:id="rId35"/>
    <p:sldId id="490" r:id="rId36"/>
    <p:sldId id="519" r:id="rId37"/>
    <p:sldId id="520" r:id="rId38"/>
    <p:sldId id="521" r:id="rId39"/>
    <p:sldId id="522" r:id="rId40"/>
    <p:sldId id="523" r:id="rId41"/>
    <p:sldId id="531" r:id="rId42"/>
    <p:sldId id="532" r:id="rId43"/>
    <p:sldId id="533" r:id="rId44"/>
    <p:sldId id="524" r:id="rId45"/>
    <p:sldId id="525" r:id="rId46"/>
    <p:sldId id="526" r:id="rId47"/>
    <p:sldId id="527" r:id="rId48"/>
    <p:sldId id="528" r:id="rId49"/>
  </p:sldIdLst>
  <p:sldSz cx="9144000" cy="5143500" type="screen16x9"/>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256"/>
            <p14:sldId id="476"/>
            <p14:sldId id="478"/>
            <p14:sldId id="479"/>
            <p14:sldId id="481"/>
            <p14:sldId id="482"/>
            <p14:sldId id="483"/>
            <p14:sldId id="484"/>
            <p14:sldId id="485"/>
            <p14:sldId id="486"/>
            <p14:sldId id="487"/>
            <p14:sldId id="488"/>
            <p14:sldId id="489"/>
            <p14:sldId id="446"/>
            <p14:sldId id="495"/>
            <p14:sldId id="497"/>
            <p14:sldId id="503"/>
            <p14:sldId id="504"/>
            <p14:sldId id="447"/>
            <p14:sldId id="494"/>
            <p14:sldId id="501"/>
            <p14:sldId id="505"/>
            <p14:sldId id="506"/>
            <p14:sldId id="507"/>
            <p14:sldId id="509"/>
            <p14:sldId id="510"/>
            <p14:sldId id="516"/>
            <p14:sldId id="518"/>
            <p14:sldId id="512"/>
            <p14:sldId id="511"/>
            <p14:sldId id="499"/>
            <p14:sldId id="514"/>
            <p14:sldId id="493"/>
            <p14:sldId id="492"/>
            <p14:sldId id="490"/>
            <p14:sldId id="519"/>
            <p14:sldId id="520"/>
            <p14:sldId id="521"/>
            <p14:sldId id="522"/>
            <p14:sldId id="523"/>
            <p14:sldId id="531"/>
            <p14:sldId id="532"/>
            <p14:sldId id="533"/>
            <p14:sldId id="524"/>
            <p14:sldId id="525"/>
            <p14:sldId id="526"/>
            <p14:sldId id="527"/>
            <p14:sldId id="528"/>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575"/>
    <a:srgbClr val="D6DFE4"/>
    <a:srgbClr val="ED7454"/>
    <a:srgbClr val="0000FF"/>
    <a:srgbClr val="000091"/>
    <a:srgbClr val="B2B2B2"/>
    <a:srgbClr val="DDDDDD"/>
    <a:srgbClr val="A558A0"/>
    <a:srgbClr val="CE70CC"/>
    <a:srgbClr val="417D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3" autoAdjust="0"/>
    <p:restoredTop sz="94660"/>
  </p:normalViewPr>
  <p:slideViewPr>
    <p:cSldViewPr snapToGrid="0">
      <p:cViewPr varScale="1">
        <p:scale>
          <a:sx n="128" d="100"/>
          <a:sy n="128" d="100"/>
        </p:scale>
        <p:origin x="1362" y="330"/>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51342" y="0"/>
            <a:ext cx="2946347" cy="498215"/>
          </a:xfrm>
          <a:prstGeom prst="rect">
            <a:avLst/>
          </a:prstGeom>
        </p:spPr>
        <p:txBody>
          <a:bodyPr vert="horz" lIns="91440" tIns="45720" rIns="91440" bIns="45720" rtlCol="0"/>
          <a:lstStyle>
            <a:lvl1pPr algn="r">
              <a:defRPr sz="1200"/>
            </a:lvl1pPr>
          </a:lstStyle>
          <a:p>
            <a:fld id="{4F0C479D-4687-E740-9789-857CF0267E23}" type="datetimeFigureOut">
              <a:rPr lang="fr-FR" smtClean="0"/>
              <a:t>29/12/2025</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51342" y="9431600"/>
            <a:ext cx="2946347" cy="498214"/>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29/12/2025</a:t>
            </a:fld>
            <a:endParaRPr lang="fr-FR"/>
          </a:p>
        </p:txBody>
      </p:sp>
      <p:sp>
        <p:nvSpPr>
          <p:cNvPr id="4" name="Espace réservé de l'image des diapositives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a:t>
            </a:fld>
            <a:endParaRPr lang="fr-FR"/>
          </a:p>
        </p:txBody>
      </p:sp>
    </p:spTree>
    <p:extLst>
      <p:ext uri="{BB962C8B-B14F-4D97-AF65-F5344CB8AC3E}">
        <p14:creationId xmlns:p14="http://schemas.microsoft.com/office/powerpoint/2010/main" val="2641708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28</a:t>
            </a:fld>
            <a:endParaRPr lang="fr-FR" dirty="0"/>
          </a:p>
        </p:txBody>
      </p:sp>
    </p:spTree>
    <p:extLst>
      <p:ext uri="{BB962C8B-B14F-4D97-AF65-F5344CB8AC3E}">
        <p14:creationId xmlns:p14="http://schemas.microsoft.com/office/powerpoint/2010/main" val="2578319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29</a:t>
            </a:fld>
            <a:endParaRPr lang="fr-FR" dirty="0"/>
          </a:p>
        </p:txBody>
      </p:sp>
    </p:spTree>
    <p:extLst>
      <p:ext uri="{BB962C8B-B14F-4D97-AF65-F5344CB8AC3E}">
        <p14:creationId xmlns:p14="http://schemas.microsoft.com/office/powerpoint/2010/main" val="36088626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30</a:t>
            </a:fld>
            <a:endParaRPr lang="fr-FR" dirty="0"/>
          </a:p>
        </p:txBody>
      </p:sp>
    </p:spTree>
    <p:extLst>
      <p:ext uri="{BB962C8B-B14F-4D97-AF65-F5344CB8AC3E}">
        <p14:creationId xmlns:p14="http://schemas.microsoft.com/office/powerpoint/2010/main" val="6444072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90488" y="744538"/>
            <a:ext cx="6616700" cy="3722687"/>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dirty="0"/>
          </a:p>
        </p:txBody>
      </p:sp>
    </p:spTree>
    <p:extLst>
      <p:ext uri="{BB962C8B-B14F-4D97-AF65-F5344CB8AC3E}">
        <p14:creationId xmlns:p14="http://schemas.microsoft.com/office/powerpoint/2010/main" val="106329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a:t>
            </a:fld>
            <a:endParaRPr lang="fr-FR"/>
          </a:p>
        </p:txBody>
      </p:sp>
    </p:spTree>
    <p:extLst>
      <p:ext uri="{BB962C8B-B14F-4D97-AF65-F5344CB8AC3E}">
        <p14:creationId xmlns:p14="http://schemas.microsoft.com/office/powerpoint/2010/main" val="27443732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10</a:t>
            </a:fld>
            <a:endParaRPr lang="fr-FR"/>
          </a:p>
        </p:txBody>
      </p:sp>
    </p:spTree>
    <p:extLst>
      <p:ext uri="{BB962C8B-B14F-4D97-AF65-F5344CB8AC3E}">
        <p14:creationId xmlns:p14="http://schemas.microsoft.com/office/powerpoint/2010/main" val="9666086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574683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14</a:t>
            </a:fld>
            <a:endParaRPr lang="fr-FR"/>
          </a:p>
        </p:txBody>
      </p:sp>
    </p:spTree>
    <p:extLst>
      <p:ext uri="{BB962C8B-B14F-4D97-AF65-F5344CB8AC3E}">
        <p14:creationId xmlns:p14="http://schemas.microsoft.com/office/powerpoint/2010/main" val="337426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16</a:t>
            </a:fld>
            <a:endParaRPr lang="fr-FR"/>
          </a:p>
        </p:txBody>
      </p:sp>
    </p:spTree>
    <p:extLst>
      <p:ext uri="{BB962C8B-B14F-4D97-AF65-F5344CB8AC3E}">
        <p14:creationId xmlns:p14="http://schemas.microsoft.com/office/powerpoint/2010/main" val="2500201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19</a:t>
            </a:fld>
            <a:endParaRPr lang="fr-FR"/>
          </a:p>
        </p:txBody>
      </p:sp>
    </p:spTree>
    <p:extLst>
      <p:ext uri="{BB962C8B-B14F-4D97-AF65-F5344CB8AC3E}">
        <p14:creationId xmlns:p14="http://schemas.microsoft.com/office/powerpoint/2010/main" val="2828953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Attention l’image est décalée</a:t>
            </a:r>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26</a:t>
            </a:fld>
            <a:endParaRPr lang="fr-FR" dirty="0"/>
          </a:p>
        </p:txBody>
      </p:sp>
    </p:spTree>
    <p:extLst>
      <p:ext uri="{BB962C8B-B14F-4D97-AF65-F5344CB8AC3E}">
        <p14:creationId xmlns:p14="http://schemas.microsoft.com/office/powerpoint/2010/main" val="34228989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dirty="0">
              <a:latin typeface="Marianne" panose="02000000000000000000" pitchFamily="2" charset="0"/>
            </a:endParaRPr>
          </a:p>
          <a:p>
            <a:endParaRPr lang="fr-FR" dirty="0"/>
          </a:p>
        </p:txBody>
      </p:sp>
      <p:sp>
        <p:nvSpPr>
          <p:cNvPr id="4" name="Espace réservé du numéro de diapositive 3"/>
          <p:cNvSpPr>
            <a:spLocks noGrp="1"/>
          </p:cNvSpPr>
          <p:nvPr>
            <p:ph type="sldNum" sz="quarter" idx="5"/>
          </p:nvPr>
        </p:nvSpPr>
        <p:spPr/>
        <p:txBody>
          <a:bodyPr/>
          <a:lstStyle/>
          <a:p>
            <a:fld id="{1B06CD8F-B7ED-4A05-9FB1-A01CC0EF02CC}" type="slidenum">
              <a:rPr lang="fr-FR" smtClean="0"/>
              <a:pPr/>
              <a:t>27</a:t>
            </a:fld>
            <a:endParaRPr lang="fr-FR" dirty="0"/>
          </a:p>
        </p:txBody>
      </p:sp>
    </p:spTree>
    <p:extLst>
      <p:ext uri="{BB962C8B-B14F-4D97-AF65-F5344CB8AC3E}">
        <p14:creationId xmlns:p14="http://schemas.microsoft.com/office/powerpoint/2010/main" val="2202541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29/12/2025</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29/12/2025</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29/12/2025</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29/12/2025</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29/12/2025</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29/12/2025</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143000" y="841772"/>
            <a:ext cx="6858000" cy="1790700"/>
          </a:xfrm>
        </p:spPr>
        <p:txBody>
          <a:bodyPr anchor="b"/>
          <a:lstStyle>
            <a:lvl1pPr algn="ctr">
              <a:defRPr sz="4500"/>
            </a:lvl1pPr>
          </a:lstStyle>
          <a:p>
            <a:r>
              <a:rPr lang="fr-FR"/>
              <a:t>Modifiez le style du titre</a:t>
            </a:r>
          </a:p>
        </p:txBody>
      </p:sp>
      <p:sp>
        <p:nvSpPr>
          <p:cNvPr id="3" name="Sous-titr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B5D62480-327B-486F-863E-5FAD28FC1D3E}" type="datetimeFigureOut">
              <a:rPr lang="fr-FR" smtClean="0"/>
              <a:pPr/>
              <a:t>29/12/2025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5ADB090-FA0F-4575-98F7-D4C2D37C2B6B}" type="slidenum">
              <a:rPr lang="fr-FR" smtClean="0"/>
              <a:pPr/>
              <a:t>‹N°›</a:t>
            </a:fld>
            <a:endParaRPr lang="fr-FR"/>
          </a:p>
        </p:txBody>
      </p:sp>
    </p:spTree>
    <p:extLst>
      <p:ext uri="{BB962C8B-B14F-4D97-AF65-F5344CB8AC3E}">
        <p14:creationId xmlns:p14="http://schemas.microsoft.com/office/powerpoint/2010/main" val="7419285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29/12/2025</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1.bin"/><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2.bin"/><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3.bin"/><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youtu.be/Qe59ve-oA6w" TargetMode="External"/><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https://www.onisep.fr/formation/apres-le-bac-les-etudes-superieures/les-principales-filieres-d-etudes-superieures/les-but-bachelors-universitaires-de-technologie" TargetMode="External"/><Relationship Id="rId2" Type="http://schemas.openxmlformats.org/officeDocument/2006/relationships/hyperlink" Target="https://www.onisep.fr/formation/apres-le-bac-les-etudes-superieures/les-principales-filieres-d-etudes-superieures/les-licences"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onisep.fr/formation/apres-le-bac-les-etudes-superieures/les-principales-filieres-d-etudes-superieures/le-dn-made" TargetMode="External"/><Relationship Id="rId2" Type="http://schemas.openxmlformats.org/officeDocument/2006/relationships/hyperlink" Target="https://www.onisep.fr/formation/apres-le-bac-les-etudes-superieures/les-principales-filieres-d-etudes-superieures/le-bts-et-le-btsa" TargetMode="External"/><Relationship Id="rId1" Type="http://schemas.openxmlformats.org/officeDocument/2006/relationships/slideLayout" Target="../slideLayouts/slideLayout6.xml"/><Relationship Id="rId5" Type="http://schemas.openxmlformats.org/officeDocument/2006/relationships/hyperlink" Target="https://www.onisep.fr/formation/apres-le-bac-les-etudes-superieures/les-principales-filieres-d-etudes-superieures/les-cpge-classes-preparatoires-aux-grandes-ecoles" TargetMode="External"/><Relationship Id="rId4" Type="http://schemas.openxmlformats.org/officeDocument/2006/relationships/hyperlink" Target="https://www.onisep.fr/formation/les-principaux-domaines-de-formation/la-filiere-expertise-comptable/le-dcg-diplome-de-comptabilite-et-de-gestion"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5.xml"/><Relationship Id="rId5" Type="http://schemas.openxmlformats.org/officeDocument/2006/relationships/hyperlink" Target="https://app.avenirs.onisep.fr/" TargetMode="Externa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hyperlink" Target="https://www.onisep.fr/ressources/univers-formation/formations/post-bac/but-carrieres-sociales-parcours-coordination-et-gestion-des-etablissements-et-services-sanitaires-et-sociaux" TargetMode="External"/><Relationship Id="rId13" Type="http://schemas.openxmlformats.org/officeDocument/2006/relationships/hyperlink" Target="https://www.onisep.fr/ressources/univers-formation/formations/post-bac/bts-dietetique-et-nutrition" TargetMode="External"/><Relationship Id="rId18" Type="http://schemas.openxmlformats.org/officeDocument/2006/relationships/hyperlink" Target="https://www.onisep.fr/ressources/univers-formation/formations/post-bac/bts-orthoprothesiste" TargetMode="External"/><Relationship Id="rId3" Type="http://schemas.openxmlformats.org/officeDocument/2006/relationships/hyperlink" Target="https://www.onisep.fr/ressources/univers-formation/formations/post-bac/bts-services-et-prestations-des-secteurs-sanitaire-et-social" TargetMode="External"/><Relationship Id="rId7" Type="http://schemas.openxmlformats.org/officeDocument/2006/relationships/hyperlink" Target="https://www.onisep.fr/ressources/univers-formation/formations/post-bac/but-carrieres-sociales-parcours-villes-et-territoires-durables" TargetMode="External"/><Relationship Id="rId12" Type="http://schemas.openxmlformats.org/officeDocument/2006/relationships/hyperlink" Target="https://www.onisep.fr/ressources/univers-formation/formations/post-bac/diplome-d-etat-d-educateur-de-jeunes-enfants2" TargetMode="External"/><Relationship Id="rId17" Type="http://schemas.openxmlformats.org/officeDocument/2006/relationships/hyperlink" Target="https://www.onisep.fr/ressources/univers-formation/formations/post-bac/bts-podo-orthesiste" TargetMode="External"/><Relationship Id="rId2" Type="http://schemas.openxmlformats.org/officeDocument/2006/relationships/hyperlink" Target="https://www.onisep.fr/ressources/univers-formation/formations/post-bac/bts-economie-sociale-et-familiale" TargetMode="External"/><Relationship Id="rId16" Type="http://schemas.openxmlformats.org/officeDocument/2006/relationships/hyperlink" Target="https://www.onisep.fr/ressources/univers-formation/formations/post-bac/but-genie-biologique-parcours-biologie-medicale-et-biotechnologie" TargetMode="External"/><Relationship Id="rId20" Type="http://schemas.openxmlformats.org/officeDocument/2006/relationships/hyperlink" Target="https://www.onisep.fr/ressources/univers-formation/formations/post-bac/diplome-d-etat-d-infirmier" TargetMode="External"/><Relationship Id="rId1" Type="http://schemas.openxmlformats.org/officeDocument/2006/relationships/slideLayout" Target="../slideLayouts/slideLayout6.xml"/><Relationship Id="rId6" Type="http://schemas.openxmlformats.org/officeDocument/2006/relationships/hyperlink" Target="https://www.onisep.fr/ressources/univers-formation/formations/post-bac/but-carrieres-sociales-parcours-education-specialisee" TargetMode="External"/><Relationship Id="rId11" Type="http://schemas.openxmlformats.org/officeDocument/2006/relationships/hyperlink" Target="https://www.onisep.fr/ressources/univers-formation/formations/post-bac/diplome-d-etat-d-educateur-technique-specialise2" TargetMode="External"/><Relationship Id="rId5" Type="http://schemas.openxmlformats.org/officeDocument/2006/relationships/hyperlink" Target="https://www.onisep.fr/ressources/univers-formation/formations/post-bac/but-carrieres-sociales-parcours-assistance-sociale" TargetMode="External"/><Relationship Id="rId15" Type="http://schemas.openxmlformats.org/officeDocument/2006/relationships/hyperlink" Target="https://www.onisep.fr/ressources/univers-formation/formations/post-bac/bts-biologie-medicale" TargetMode="External"/><Relationship Id="rId10" Type="http://schemas.openxmlformats.org/officeDocument/2006/relationships/hyperlink" Target="https://www.onisep.fr/ressources/univers-formation/formations/post-bac/diplome-d-etat-d-educateur-specialise2" TargetMode="External"/><Relationship Id="rId19" Type="http://schemas.openxmlformats.org/officeDocument/2006/relationships/hyperlink" Target="https://www.onisep.fr/formation/les-principaux-domaines-de-formation/les-ecoles-du-paramedical" TargetMode="External"/><Relationship Id="rId4" Type="http://schemas.openxmlformats.org/officeDocument/2006/relationships/hyperlink" Target="https://www.onisep.fr/ressources/univers-formation/formations/post-bac/but-carrieres-sociales-parcours-animation-sociale-et-socio-culturelle" TargetMode="External"/><Relationship Id="rId9" Type="http://schemas.openxmlformats.org/officeDocument/2006/relationships/hyperlink" Target="https://www.onisep.fr/ressources/univers-formation/formations/post-bac/diplome-d-etat-d-assistant-de-service-social2" TargetMode="External"/><Relationship Id="rId14" Type="http://schemas.openxmlformats.org/officeDocument/2006/relationships/hyperlink" Target="https://www.onisep.fr/ressources/univers-formation/formations/post-bac/but-genie-biologique-parcours-dietetique-et-nutrition"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onisep.fr/ressources/univers-formation/formations/post-bac/licence-pro-mention-intervention-sociale-accompagnement-social" TargetMode="External"/><Relationship Id="rId2" Type="http://schemas.openxmlformats.org/officeDocument/2006/relationships/hyperlink" Target="https://www.onisep.fr/ressources/univers-formation/formations/post-bac/licence-pro-mention-gestion-des-structures-sanitaires-et-sociales" TargetMode="External"/><Relationship Id="rId1" Type="http://schemas.openxmlformats.org/officeDocument/2006/relationships/slideLayout" Target="../slideLayouts/slideLayout6.xml"/><Relationship Id="rId4" Type="http://schemas.openxmlformats.org/officeDocument/2006/relationships/hyperlink" Target="https://www.onisep.fr/ressources/univers-formation/formations/post-bac/licence-pro-mention-metiers-de-la-sante-management-des-etablissements-d-hydrotherapie"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hyperlink" Target="https://www.onisep.fr/ressources/univers-formation/formations/post-bac/deust-preparateur-technicien-en-pharmacie" TargetMode="External"/><Relationship Id="rId2" Type="http://schemas.openxmlformats.org/officeDocument/2006/relationships/hyperlink" Target="https://www.onisep.fr/ressources/univers-formation/formations/post-bac/bts-metiers-des-services-a-l-environnement"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hyperlink" Target="https://www.onisep.fr/ressources/univers-formation/formations/post-bac/bts-services-et-prestations-des-secteurs-sanitaire-et-social" TargetMode="External"/><Relationship Id="rId2" Type="http://schemas.openxmlformats.org/officeDocument/2006/relationships/hyperlink" Target="https://www.onisep.fr/ressources/univers-formation/formations/lycees/bpjeps-specialite-animateur-mention-animation-socio-educative-ou-culturelle" TargetMode="External"/><Relationship Id="rId1" Type="http://schemas.openxmlformats.org/officeDocument/2006/relationships/slideLayout" Target="../slideLayouts/slideLayout6.xml"/><Relationship Id="rId5" Type="http://schemas.openxmlformats.org/officeDocument/2006/relationships/hyperlink" Target="https://www.onisep.fr/ressources/univers-formation/formations/post-bac/dejeps-specialite-animation-socio-educative-ou-culturelle-mention-coordination-de-projets" TargetMode="External"/><Relationship Id="rId4" Type="http://schemas.openxmlformats.org/officeDocument/2006/relationships/hyperlink" Target="https://www.onisep.fr/ressources/univers-formation/formations/post-bac/btsa-developpement-et-animation-de-projets-territoriaux" TargetMode="External"/></Relationships>
</file>

<file path=ppt/slides/_rels/slide46.xml.rels><?xml version="1.0" encoding="UTF-8" standalone="yes"?>
<Relationships xmlns="http://schemas.openxmlformats.org/package/2006/relationships"><Relationship Id="rId8" Type="http://schemas.openxmlformats.org/officeDocument/2006/relationships/hyperlink" Target="https://www.onisep.fr/ressources/univers-formation/formations/post-bac/bts-services-et-prestations-des-secteurs-sanitaire-et-social" TargetMode="External"/><Relationship Id="rId3" Type="http://schemas.openxmlformats.org/officeDocument/2006/relationships/hyperlink" Target="https://www.onisep.fr/ressources/univers-formation/formations/lycees/diplome-d-etat-d-auxiliaire-de-puericulture" TargetMode="External"/><Relationship Id="rId7" Type="http://schemas.openxmlformats.org/officeDocument/2006/relationships/hyperlink" Target="https://www.onisep.fr/ressources/univers-formation/formations/post-bac/bts-economie-sociale-et-familiale" TargetMode="External"/><Relationship Id="rId2" Type="http://schemas.openxmlformats.org/officeDocument/2006/relationships/hyperlink" Target="https://www.onisep.fr/ressources/univers-formation/formations/lycees/diplome-d-etat-d-aide-soignant" TargetMode="External"/><Relationship Id="rId1" Type="http://schemas.openxmlformats.org/officeDocument/2006/relationships/slideLayout" Target="../slideLayouts/slideLayout6.xml"/><Relationship Id="rId6" Type="http://schemas.openxmlformats.org/officeDocument/2006/relationships/hyperlink" Target="https://www.onisep.fr/ressources/univers-formation/formations/post-bac/bts-dietetique-et-nutrition" TargetMode="External"/><Relationship Id="rId5" Type="http://schemas.openxmlformats.org/officeDocument/2006/relationships/hyperlink" Target="https://www.onisep.fr/ressources/univers-formation/formations/post-bac/fcil-secretariat-medical" TargetMode="External"/><Relationship Id="rId4" Type="http://schemas.openxmlformats.org/officeDocument/2006/relationships/hyperlink" Target="https://www.onisep.fr/ressources/univers-formation/formations/lycees/diplome-d-etat-de-moniteur-educateur"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www.onisep.fr/ressources/univers-formation/formations/post-bac/bts-metiers-de-l-esthetique-de-la-cosmetique-et-de-la-parfumerie-option-b-formation-marques" TargetMode="External"/><Relationship Id="rId2" Type="http://schemas.openxmlformats.org/officeDocument/2006/relationships/hyperlink" Target="https://www.onisep.fr/ressources/univers-formation/formations/post-bac/bts-metiers-de-l-esthetique-de-la-cosmetique-et-de-la-parfumerie-option-a-management" TargetMode="External"/><Relationship Id="rId1" Type="http://schemas.openxmlformats.org/officeDocument/2006/relationships/slideLayout" Target="../slideLayouts/slideLayout6.xml"/><Relationship Id="rId5" Type="http://schemas.openxmlformats.org/officeDocument/2006/relationships/hyperlink" Target="https://www.onisep.fr/ressources/univers-formation/formations/post-bac/bts-metiers-de-la-coiffure" TargetMode="External"/><Relationship Id="rId4" Type="http://schemas.openxmlformats.org/officeDocument/2006/relationships/hyperlink" Target="https://www.onisep.fr/ressources/univers-formation/formations/post-bac/bts-metiers-de-l-esthetique-de-la-cosmetique-et-de-la-parfumerie-option-c-cosmetologie"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diplomeo.com/liste-des-diplomes-en-france" TargetMode="External"/><Relationship Id="rId2" Type="http://schemas.openxmlformats.org/officeDocument/2006/relationships/hyperlink" Target="https://diplomeo.com/bts"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stretch>
            <a:fillRect/>
          </a:stretch>
        </p:blipFill>
        <p:spPr>
          <a:xfrm>
            <a:off x="653653" y="0"/>
            <a:ext cx="8372957" cy="1036486"/>
          </a:xfrm>
          <a:prstGeom prst="rect">
            <a:avLst/>
          </a:prstGeom>
        </p:spPr>
      </p:pic>
      <p:sp>
        <p:nvSpPr>
          <p:cNvPr id="4" name="Sous-titre 2"/>
          <p:cNvSpPr>
            <a:spLocks noGrp="1"/>
          </p:cNvSpPr>
          <p:nvPr>
            <p:ph type="subTitle" idx="1"/>
          </p:nvPr>
        </p:nvSpPr>
        <p:spPr>
          <a:xfrm>
            <a:off x="5235352" y="1160919"/>
            <a:ext cx="3548705" cy="1191170"/>
          </a:xfrm>
        </p:spPr>
        <p:txBody>
          <a:bodyPr anchor="t">
            <a:normAutofit/>
          </a:bodyPr>
          <a:lstStyle/>
          <a:p>
            <a:pPr algn="l"/>
            <a:endParaRPr lang="fr-FR" sz="1500" dirty="0">
              <a:latin typeface="Aharoni" panose="02010803020104030203" pitchFamily="2" charset="-79"/>
              <a:cs typeface="Aharoni" panose="02010803020104030203" pitchFamily="2" charset="-79"/>
            </a:endParaRPr>
          </a:p>
        </p:txBody>
      </p:sp>
      <p:pic>
        <p:nvPicPr>
          <p:cNvPr id="2" name="Image 1">
            <a:extLst>
              <a:ext uri="{FF2B5EF4-FFF2-40B4-BE49-F238E27FC236}">
                <a16:creationId xmlns:a16="http://schemas.microsoft.com/office/drawing/2014/main" id="{FF98E6C1-03D5-492B-9A68-F8AC2C40F6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748" y="1"/>
            <a:ext cx="5341970" cy="5143499"/>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5" name="Image 4"/>
          <p:cNvPicPr>
            <a:picLocks noChangeAspect="1"/>
          </p:cNvPicPr>
          <p:nvPr/>
        </p:nvPicPr>
        <p:blipFill>
          <a:blip r:embed="rId5"/>
          <a:stretch>
            <a:fillRect/>
          </a:stretch>
        </p:blipFill>
        <p:spPr>
          <a:xfrm>
            <a:off x="6106705" y="2626751"/>
            <a:ext cx="2030358" cy="2133617"/>
          </a:xfrm>
          <a:prstGeom prst="rect">
            <a:avLst/>
          </a:prstGeom>
        </p:spPr>
      </p:pic>
      <p:pic>
        <p:nvPicPr>
          <p:cNvPr id="1026" name="Picture 2" descr="logo_lycée_F_et_N_LEGERv_20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0222" y="1389791"/>
            <a:ext cx="3136842" cy="962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3754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2000"/>
                                  </p:stCondLst>
                                  <p:endCondLst>
                                    <p:cond evt="begin" delay="0">
                                      <p:tn val="5"/>
                                    </p:cond>
                                  </p:end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4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380306"/>
            <a:ext cx="8477055" cy="3432280"/>
          </a:xfrm>
        </p:spPr>
        <p:txBody>
          <a:bodyPr/>
          <a:lstStyle/>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2025 et les possibilités d’accès  dans la formation pour les lycéens de terminale au cours des 3 dernières années</a:t>
            </a:r>
            <a:endParaRPr lang="fr-FR" sz="1300" i="1" dirty="0">
              <a:solidFill>
                <a:schemeClr val="tx1"/>
              </a:solidFill>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 salaire des sortants de la formation</a:t>
            </a:r>
            <a:endParaRPr lang="fr-FR" sz="1400" b="1" i="1" dirty="0">
              <a:solidFill>
                <a:srgbClr val="FF0000"/>
              </a:solidFill>
              <a:highlight>
                <a:srgbClr val="0000FF"/>
              </a:highlight>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10</a:t>
            </a:fld>
            <a:endParaRPr lang="fr-FR" dirty="0">
              <a:solidFill>
                <a:schemeClr val="tx1"/>
              </a:solidFill>
            </a:endParaRP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1190389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29/12/2025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11</a:t>
            </a:fld>
            <a:endParaRPr lang="fr-FR" dirty="0">
              <a:solidFill>
                <a:schemeClr val="bg1"/>
              </a:solidFill>
            </a:endParaRPr>
          </a:p>
        </p:txBody>
      </p:sp>
      <p:graphicFrame>
        <p:nvGraphicFramePr>
          <p:cNvPr id="5" name="Objet 4"/>
          <p:cNvGraphicFramePr>
            <a:graphicFrameLocks noChangeAspect="1"/>
          </p:cNvGraphicFramePr>
          <p:nvPr/>
        </p:nvGraphicFramePr>
        <p:xfrm>
          <a:off x="-7770" y="2780"/>
          <a:ext cx="9151770" cy="5140720"/>
        </p:xfrm>
        <a:graphic>
          <a:graphicData uri="http://schemas.openxmlformats.org/presentationml/2006/ole">
            <mc:AlternateContent xmlns:mc="http://schemas.openxmlformats.org/markup-compatibility/2006">
              <mc:Choice xmlns:v="urn:schemas-microsoft-com:vml" Requires="v">
                <p:oleObj r:id="rId2" imgW="30073963" imgH="16889245" progId="">
                  <p:embed/>
                </p:oleObj>
              </mc:Choice>
              <mc:Fallback>
                <p:oleObj r:id="rId2" imgW="30073963" imgH="16889245" progId="">
                  <p:embed/>
                  <p:pic>
                    <p:nvPicPr>
                      <p:cNvPr id="5" name="Objet 4"/>
                      <p:cNvPicPr/>
                      <p:nvPr/>
                    </p:nvPicPr>
                    <p:blipFill>
                      <a:blip r:embed="rId3"/>
                      <a:stretch>
                        <a:fillRect/>
                      </a:stretch>
                    </p:blipFill>
                    <p:spPr>
                      <a:xfrm>
                        <a:off x="-7770" y="2780"/>
                        <a:ext cx="9151770" cy="5140720"/>
                      </a:xfrm>
                      <a:prstGeom prst="rect">
                        <a:avLst/>
                      </a:prstGeom>
                    </p:spPr>
                  </p:pic>
                </p:oleObj>
              </mc:Fallback>
            </mc:AlternateContent>
          </a:graphicData>
        </a:graphic>
      </p:graphicFrame>
    </p:spTree>
    <p:extLst>
      <p:ext uri="{BB962C8B-B14F-4D97-AF65-F5344CB8AC3E}">
        <p14:creationId xmlns:p14="http://schemas.microsoft.com/office/powerpoint/2010/main" val="894419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000" dirty="0">
                <a:solidFill>
                  <a:srgbClr val="000091"/>
                </a:solidFill>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pPr algn="just"/>
            <a:r>
              <a:rPr lang="fr-FR" sz="1300" b="1" dirty="0">
                <a:solidFill>
                  <a:schemeClr val="bg1"/>
                </a:solidFill>
                <a:highlight>
                  <a:srgbClr val="0000FF"/>
                </a:highlight>
              </a:rPr>
              <a:t>1. CRÉER UN COMPTE</a:t>
            </a:r>
          </a:p>
          <a:p>
            <a:pPr algn="just"/>
            <a:r>
              <a:rPr lang="fr-FR" sz="1200" b="1" dirty="0">
                <a:solidFill>
                  <a:schemeClr val="tx1"/>
                </a:solidFill>
              </a:rPr>
              <a:t>Les candidats doivent d’abord se créer un compte Parcoursup</a:t>
            </a:r>
            <a:r>
              <a:rPr lang="fr-FR" sz="1200" dirty="0">
                <a:solidFill>
                  <a:schemeClr val="tx1"/>
                </a:solidFill>
              </a:rPr>
              <a:t>, en utilisant une adresse email valide et régulièrement utilisée et un mot de passe.</a:t>
            </a:r>
          </a:p>
          <a:p>
            <a:pPr algn="just"/>
            <a:r>
              <a:rPr lang="fr-FR" sz="1200" dirty="0">
                <a:solidFill>
                  <a:schemeClr val="tx1"/>
                </a:solidFill>
              </a:rPr>
              <a:t>Les lycéens doivent créer leur compte Parcoursup en utilisant l'adresse mail précédemment transmise au lycée. En cas de doute contactez la scolarité de votre établissement.</a:t>
            </a:r>
          </a:p>
          <a:p>
            <a:pPr algn="just"/>
            <a:r>
              <a:rPr lang="fr-FR" sz="1300" b="1" dirty="0">
                <a:solidFill>
                  <a:schemeClr val="bg1"/>
                </a:solidFill>
                <a:highlight>
                  <a:srgbClr val="0000FF"/>
                </a:highlight>
              </a:rPr>
              <a:t>2. CRÉER SON DOSSIER</a:t>
            </a:r>
          </a:p>
          <a:p>
            <a:pPr algn="just">
              <a:spcAft>
                <a:spcPts val="0"/>
              </a:spcAft>
            </a:pPr>
            <a:r>
              <a:rPr lang="fr-FR" sz="1200" b="1" dirty="0">
                <a:solidFill>
                  <a:schemeClr val="tx1"/>
                </a:solidFill>
              </a:rPr>
              <a:t>Une fois le compte créé, les lycéens se connectent pour commencer la création de leur dossier candidat. </a:t>
            </a:r>
          </a:p>
          <a:p>
            <a:pPr algn="just">
              <a:spcAft>
                <a:spcPts val="0"/>
              </a:spcAft>
            </a:pPr>
            <a:r>
              <a:rPr lang="fr-FR" sz="1200" b="1" dirty="0">
                <a:solidFill>
                  <a:schemeClr val="tx1"/>
                </a:solidFill>
              </a:rPr>
              <a:t>Vous aurez besoin de renseigner votre INE </a:t>
            </a:r>
            <a:r>
              <a:rPr lang="fr-FR" sz="1200" dirty="0">
                <a:solidFill>
                  <a:schemeClr val="tx1"/>
                </a:solidFill>
              </a:rPr>
              <a:t>(identifiant national élève pour tous les lycéens). Il est présent sur les bulletins scolaires ou le relevé de notes des épreuves du baccalauréat.</a:t>
            </a:r>
          </a:p>
          <a:p>
            <a:pPr lvl="0" algn="just" defTabSz="457200">
              <a:spcBef>
                <a:spcPts val="600"/>
              </a:spcBef>
              <a:spcAft>
                <a:spcPts val="600"/>
              </a:spcAft>
              <a:buClr>
                <a:srgbClr val="FF0000"/>
              </a:buClr>
              <a:buSzPct val="100000"/>
            </a:pPr>
            <a:r>
              <a:rPr lang="fr-FR" sz="1200" b="1" dirty="0">
                <a:solidFill>
                  <a:schemeClr val="tx1"/>
                </a:solidFill>
              </a:rPr>
              <a:t>Pour les lycées français à l’étranger </a:t>
            </a:r>
            <a:r>
              <a:rPr lang="fr-FR" sz="1200" dirty="0">
                <a:solidFill>
                  <a:schemeClr val="tx1"/>
                </a:solidFill>
              </a:rPr>
              <a:t>: l’établissement fournit l’identifiant pour créer son dossier candidat. Cet </a:t>
            </a:r>
            <a:r>
              <a:rPr lang="fr-FR" sz="1200" b="1" u="sng" dirty="0">
                <a:solidFill>
                  <a:schemeClr val="tx1"/>
                </a:solidFill>
              </a:rPr>
              <a:t>identifiant</a:t>
            </a:r>
            <a:r>
              <a:rPr lang="fr-FR" sz="1200" dirty="0">
                <a:solidFill>
                  <a:schemeClr val="tx1"/>
                </a:solidFill>
              </a:rPr>
              <a:t> correspond au </a:t>
            </a:r>
            <a:r>
              <a:rPr lang="fr-FR" sz="1200" b="1" u="sng" dirty="0">
                <a:solidFill>
                  <a:schemeClr val="tx1"/>
                </a:solidFill>
              </a:rPr>
              <a:t>numéro cyclades </a:t>
            </a:r>
            <a:r>
              <a:rPr lang="fr-FR" sz="1200" dirty="0">
                <a:solidFill>
                  <a:schemeClr val="tx1"/>
                </a:solidFill>
              </a:rPr>
              <a:t>(numéro d’inscription au bac)</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12</a:t>
            </a:fld>
            <a:endParaRPr lang="fr-FR" dirty="0"/>
          </a:p>
        </p:txBody>
      </p:sp>
      <p:sp>
        <p:nvSpPr>
          <p:cNvPr id="7" name="Rectangle à coins arrondis 6"/>
          <p:cNvSpPr/>
          <p:nvPr/>
        </p:nvSpPr>
        <p:spPr>
          <a:xfrm>
            <a:off x="4815348" y="136193"/>
            <a:ext cx="367076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S’inscrire sur Parcoursup</a:t>
            </a:r>
          </a:p>
        </p:txBody>
      </p:sp>
      <p:sp>
        <p:nvSpPr>
          <p:cNvPr id="4" name="ZoneTexte 3"/>
          <p:cNvSpPr txBox="1"/>
          <p:nvPr/>
        </p:nvSpPr>
        <p:spPr>
          <a:xfrm>
            <a:off x="467540" y="3871452"/>
            <a:ext cx="8208915" cy="871008"/>
          </a:xfrm>
          <a:prstGeom prst="rect">
            <a:avLst/>
          </a:prstGeom>
          <a:solidFill>
            <a:srgbClr val="FF9575"/>
          </a:solidFill>
        </p:spPr>
        <p:txBody>
          <a:bodyPr wrap="square" rtlCol="0">
            <a:spAutoFit/>
          </a:bodyPr>
          <a:lstStyle/>
          <a:p>
            <a:r>
              <a:rPr lang="fr-FR" sz="1100" b="1" cap="small" dirty="0">
                <a:solidFill>
                  <a:srgbClr val="0000FF"/>
                </a:solidFill>
              </a:rPr>
              <a:t>[ Important ] </a:t>
            </a:r>
            <a:r>
              <a:rPr lang="fr-FR" sz="1100" dirty="0"/>
              <a:t>Renseignez un numéro de téléphone portable pour recevoir les alertes envoyées par la plateforme.</a:t>
            </a:r>
          </a:p>
          <a:p>
            <a:pPr marL="0" lvl="1" algn="just" defTabSz="457200">
              <a:lnSpc>
                <a:spcPct val="90000"/>
              </a:lnSpc>
              <a:buSzPct val="100000"/>
            </a:pPr>
            <a:endParaRPr lang="fr-FR" sz="1100" b="1" i="1" dirty="0">
              <a:solidFill>
                <a:srgbClr val="0000FF"/>
              </a:solidFill>
            </a:endParaRPr>
          </a:p>
          <a:p>
            <a:pPr marL="0" lvl="1">
              <a:lnSpc>
                <a:spcPct val="90000"/>
              </a:lnSpc>
              <a:buSzPct val="100000"/>
            </a:pPr>
            <a:r>
              <a:rPr lang="fr-FR" sz="1100" b="1" cap="small" dirty="0">
                <a:solidFill>
                  <a:srgbClr val="0000FF"/>
                </a:solidFill>
              </a:rPr>
              <a:t>[ Conseil aux parents ou tuteurs légaux ] </a:t>
            </a:r>
            <a:r>
              <a:rPr lang="fr-FR" sz="1100" dirty="0"/>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endParaRPr lang="fr-FR" dirty="0"/>
          </a:p>
        </p:txBody>
      </p:sp>
    </p:spTree>
    <p:extLst>
      <p:ext uri="{BB962C8B-B14F-4D97-AF65-F5344CB8AC3E}">
        <p14:creationId xmlns:p14="http://schemas.microsoft.com/office/powerpoint/2010/main" val="38317906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000" dirty="0">
                <a:solidFill>
                  <a:srgbClr val="000091"/>
                </a:solidFill>
                <a:latin typeface="+mn-lt"/>
                <a:ea typeface="+mn-ea"/>
                <a:cs typeface="+mn-cs"/>
              </a:rPr>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13</a:t>
            </a:fld>
            <a:endParaRPr lang="fr-FR" dirty="0">
              <a:solidFill>
                <a:schemeClr val="tx1"/>
              </a:solidFill>
            </a:endParaRPr>
          </a:p>
        </p:txBody>
      </p:sp>
      <p:sp>
        <p:nvSpPr>
          <p:cNvPr id="7" name="Rectangle à coins arrondis 6"/>
          <p:cNvSpPr/>
          <p:nvPr/>
        </p:nvSpPr>
        <p:spPr>
          <a:xfrm>
            <a:off x="3908323" y="84866"/>
            <a:ext cx="478512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Formuler ses vœux</a:t>
            </a:r>
          </a:p>
          <a:p>
            <a:pPr algn="ctr"/>
            <a:r>
              <a:rPr lang="fr-FR" sz="1400" b="1" kern="0" dirty="0">
                <a:solidFill>
                  <a:srgbClr val="000091"/>
                </a:solidFill>
                <a:latin typeface="Arial"/>
              </a:rPr>
              <a:t>entre le 19 janvier et le 12 mars 2026 inclus</a:t>
            </a:r>
          </a:p>
        </p:txBody>
      </p:sp>
      <p:sp>
        <p:nvSpPr>
          <p:cNvPr id="4" name="Rectangle à coins arrondis 3"/>
          <p:cNvSpPr/>
          <p:nvPr/>
        </p:nvSpPr>
        <p:spPr>
          <a:xfrm>
            <a:off x="948529" y="4075042"/>
            <a:ext cx="7188306" cy="493313"/>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91"/>
                </a:solidFill>
              </a:rPr>
              <a:t>Conseil :</a:t>
            </a:r>
            <a:r>
              <a:rPr lang="fr-FR" sz="1400" kern="0" dirty="0">
                <a:solidFill>
                  <a:srgbClr val="000091"/>
                </a:solidFill>
              </a:rPr>
              <a:t> diversifiez vos vœux et </a:t>
            </a:r>
            <a:r>
              <a:rPr lang="fr-FR" sz="1400" u="sng" kern="0" dirty="0">
                <a:solidFill>
                  <a:srgbClr val="000091"/>
                </a:solidFill>
              </a:rPr>
              <a:t>évitez impérativement </a:t>
            </a:r>
            <a:r>
              <a:rPr lang="fr-FR" sz="1400" kern="0" dirty="0">
                <a:solidFill>
                  <a:srgbClr val="000091"/>
                </a:solidFill>
              </a:rPr>
              <a:t>de n’en formuler qu’un seul </a:t>
            </a:r>
            <a:endParaRPr lang="fr-FR" sz="1400" dirty="0">
              <a:solidFill>
                <a:srgbClr val="000091"/>
              </a:solidFill>
            </a:endParaRPr>
          </a:p>
        </p:txBody>
      </p:sp>
    </p:spTree>
    <p:extLst>
      <p:ext uri="{BB962C8B-B14F-4D97-AF65-F5344CB8AC3E}">
        <p14:creationId xmlns:p14="http://schemas.microsoft.com/office/powerpoint/2010/main" val="3591452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14</a:t>
            </a:fld>
            <a:endParaRPr lang="fr-FR"/>
          </a:p>
        </p:txBody>
      </p:sp>
      <p:sp>
        <p:nvSpPr>
          <p:cNvPr id="4" name="Titre 3"/>
          <p:cNvSpPr>
            <a:spLocks noGrp="1"/>
          </p:cNvSpPr>
          <p:nvPr>
            <p:ph type="title"/>
          </p:nvPr>
        </p:nvSpPr>
        <p:spPr/>
        <p:txBody>
          <a:bodyPr/>
          <a:lstStyle/>
          <a:p>
            <a:endParaRPr lang="fr-FR"/>
          </a:p>
        </p:txBody>
      </p:sp>
      <p:sp>
        <p:nvSpPr>
          <p:cNvPr id="6" name="Espace réservé du texte 5"/>
          <p:cNvSpPr>
            <a:spLocks noGrp="1"/>
          </p:cNvSpPr>
          <p:nvPr>
            <p:ph type="body" sz="quarter" idx="13"/>
          </p:nvPr>
        </p:nvSpPr>
        <p:spPr/>
        <p:txBody>
          <a:bodyPr/>
          <a:lstStyle/>
          <a:p>
            <a:endParaRPr lang="fr-FR"/>
          </a:p>
        </p:txBody>
      </p:sp>
      <p:pic>
        <p:nvPicPr>
          <p:cNvPr id="7" name="Espace réservé du contenu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913350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89504"/>
            <a:ext cx="8424000" cy="447614"/>
          </a:xfrm>
        </p:spPr>
        <p:txBody>
          <a:bodyPr/>
          <a:lstStyle/>
          <a:p>
            <a:r>
              <a:rPr lang="fr-FR" sz="2200" dirty="0"/>
              <a:t>Finaliser son dossier et confirmer ses 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600" b="1" dirty="0"/>
              <a:t>Pour que les vœux saisis deviennent définitifs sur Parcoursup, les candidats doivent obligatoirement :</a:t>
            </a:r>
            <a:endParaRPr lang="fr-FR" sz="1600" dirty="0"/>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Lettre de motivation par vœu </a:t>
            </a:r>
            <a:r>
              <a:rPr lang="fr-FR" sz="1400" b="1" dirty="0">
                <a:solidFill>
                  <a:schemeClr val="tx1"/>
                </a:solidFill>
              </a:rPr>
              <a:t>uniquement lorsque la formation l’a demandée</a:t>
            </a:r>
            <a:endParaRPr lang="fr-FR" sz="14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pièces complémentaires demandées par certaines formations</a:t>
            </a:r>
            <a:endParaRPr lang="fr-FR" sz="14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activités et centres d’intérêt » (facultative)</a:t>
            </a:r>
            <a:endParaRPr lang="fr-FR" sz="1400" dirty="0">
              <a:solidFill>
                <a:schemeClr val="tx1"/>
              </a:solidFill>
              <a:cs typeface="Arial"/>
            </a:endParaRPr>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15</a:t>
            </a:fld>
            <a:endParaRPr lang="fr-FR" dirty="0">
              <a:solidFill>
                <a:schemeClr val="tx1"/>
              </a:solidFill>
            </a:endParaRPr>
          </a:p>
        </p:txBody>
      </p:sp>
      <p:sp>
        <p:nvSpPr>
          <p:cNvPr id="7" name="Rectangle à coins arrondis 6"/>
          <p:cNvSpPr/>
          <p:nvPr/>
        </p:nvSpPr>
        <p:spPr>
          <a:xfrm>
            <a:off x="1174750" y="3705969"/>
            <a:ext cx="6907481" cy="720080"/>
          </a:xfrm>
          <a:prstGeom prst="roundRect">
            <a:avLst/>
          </a:prstGeom>
          <a:solidFill>
            <a:srgbClr val="FFC0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1er avril 2026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4018935" y="86105"/>
            <a:ext cx="47461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Finaliser son dossier et confirmer ses vœux jusqu’au 1er avril 2026 inclus</a:t>
            </a:r>
          </a:p>
        </p:txBody>
      </p:sp>
    </p:spTree>
    <p:extLst>
      <p:ext uri="{BB962C8B-B14F-4D97-AF65-F5344CB8AC3E}">
        <p14:creationId xmlns:p14="http://schemas.microsoft.com/office/powerpoint/2010/main" val="2151244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16</a:t>
            </a:fld>
            <a:endParaRPr lang="fr-FR" dirty="0">
              <a:solidFill>
                <a:schemeClr val="tx1"/>
              </a:solidFill>
            </a:endParaRP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faites : cela 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100" b="1" dirty="0">
                <a:solidFill>
                  <a:srgbClr val="000091"/>
                </a:solidFill>
              </a:rPr>
              <a:t>À noter : </a:t>
            </a:r>
            <a:r>
              <a:rPr lang="fr-FR" sz="1100" dirty="0">
                <a:solidFill>
                  <a:srgbClr val="000091"/>
                </a:solidFill>
              </a:rPr>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a:p>
            <a:pPr algn="just"/>
            <a:endParaRPr lang="fr-FR" sz="1100" dirty="0">
              <a:solidFill>
                <a:srgbClr val="000091"/>
              </a:solidFill>
            </a:endParaRPr>
          </a:p>
          <a:p>
            <a:pPr algn="just"/>
            <a:r>
              <a:rPr lang="fr-FR" sz="1100" b="1" dirty="0">
                <a:solidFill>
                  <a:srgbClr val="000091"/>
                </a:solidFill>
              </a:rPr>
              <a:t>Nouveauté 2026 : </a:t>
            </a:r>
            <a:r>
              <a:rPr lang="fr-FR" sz="1100" dirty="0">
                <a:solidFill>
                  <a:srgbClr val="000091"/>
                </a:solidFill>
              </a:rPr>
              <a:t>les formations vous précisent comment sont utilisés les lettres de motivation : lecture systématique / utilisation non systématique, pour départager des candidatures, pour conforter l’analyse d’un dossier</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4358201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indent="-285750" algn="l" defTabSz="457200">
              <a:spcBef>
                <a:spcPct val="20000"/>
              </a:spcBef>
              <a:buClr>
                <a:srgbClr val="FF0000"/>
              </a:buClr>
              <a:buSzPct val="100000"/>
              <a:buFont typeface="Wingdings" panose="05000000000000000000" pitchFamily="2" charset="2"/>
              <a:buChar char="q"/>
              <a:defRPr/>
            </a:pPr>
            <a:r>
              <a:rPr lang="fr-FR" sz="1400" dirty="0">
                <a:solidFill>
                  <a:schemeClr val="bg1"/>
                </a:solidFill>
                <a:highlight>
                  <a:srgbClr val="0000FF"/>
                </a:highlight>
              </a:rPr>
              <a:t>La rubrique Activités et centres d’intérêt </a:t>
            </a:r>
            <a:r>
              <a:rPr lang="fr-FR" sz="1400" b="0" dirty="0">
                <a:solidFill>
                  <a:schemeClr val="accent1"/>
                </a:solidFill>
              </a:rPr>
              <a:t> </a:t>
            </a:r>
            <a:r>
              <a:rPr lang="fr-FR" sz="1400" b="0" dirty="0">
                <a:solidFill>
                  <a:schemeClr val="tx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285750" lvl="0" indent="-285750" algn="l" defTabSz="457200">
              <a:spcBef>
                <a:spcPct val="20000"/>
              </a:spcBef>
              <a:buClr>
                <a:srgbClr val="FF0000"/>
              </a:buClr>
              <a:buSzPct val="100000"/>
              <a:buFont typeface="Wingdings" panose="05000000000000000000" pitchFamily="2" charset="2"/>
              <a:buChar char="q"/>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a:t>
            </a:r>
            <a:r>
              <a:rPr lang="fr-FR" sz="1400" b="0" dirty="0">
                <a:solidFill>
                  <a:schemeClr val="tx1"/>
                </a:solidFill>
              </a:rPr>
              <a:t>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tx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a:t>
            </a:r>
            <a:r>
              <a:rPr lang="fr-FR" sz="1400" b="0" dirty="0">
                <a:solidFill>
                  <a:schemeClr val="tx1"/>
                </a:solidFill>
              </a:rPr>
              <a:t>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Wingdings" panose="05000000000000000000" pitchFamily="2" charset="2"/>
              <a:buChar char="q"/>
              <a:defRPr/>
            </a:pPr>
            <a:r>
              <a:rPr lang="fr-FR" sz="1400" b="1" dirty="0">
                <a:solidFill>
                  <a:schemeClr val="bg1"/>
                </a:solidFill>
                <a:highlight>
                  <a:srgbClr val="0000FF"/>
                </a:highlight>
              </a:rPr>
              <a:t>Les bulletins scolaires et notes du baccalauréat : </a:t>
            </a:r>
          </a:p>
          <a:p>
            <a:pPr lvl="1"/>
            <a:r>
              <a:rPr lang="fr-FR" sz="1400" b="1" dirty="0">
                <a:solidFill>
                  <a:schemeClr val="tx1"/>
                </a:solidFill>
              </a:rPr>
              <a:t>De l’année de première </a:t>
            </a:r>
            <a:r>
              <a:rPr lang="fr-FR" sz="1400" dirty="0">
                <a:solidFill>
                  <a:schemeClr val="tx1"/>
                </a:solidFill>
              </a:rPr>
              <a:t>: bulletins scolaires et notes des épreuves anticipées de français et celles au titre du contrôle continu du baccalauréat (pour les lycéens généraux et technologiques)</a:t>
            </a:r>
          </a:p>
          <a:p>
            <a:pPr lvl="1">
              <a:spcAft>
                <a:spcPts val="1200"/>
              </a:spcAft>
            </a:pPr>
            <a:r>
              <a:rPr lang="fr-FR" sz="1400" b="1" dirty="0">
                <a:solidFill>
                  <a:schemeClr val="tx1"/>
                </a:solidFill>
              </a:rPr>
              <a:t>De l’année de terminale </a:t>
            </a:r>
            <a:r>
              <a:rPr lang="fr-FR" sz="1400" dirty="0">
                <a:solidFill>
                  <a:schemeClr val="tx1"/>
                </a:solidFill>
              </a:rPr>
              <a:t>: bulletins scolaires des 1er et 2e trimestres (ou 1</a:t>
            </a:r>
            <a:r>
              <a:rPr lang="fr-FR" sz="1400" baseline="30000" dirty="0">
                <a:solidFill>
                  <a:schemeClr val="tx1"/>
                </a:solidFill>
              </a:rPr>
              <a:t>er</a:t>
            </a:r>
            <a:r>
              <a:rPr lang="fr-FR" sz="1400" dirty="0">
                <a:solidFill>
                  <a:schemeClr val="tx1"/>
                </a:solidFill>
              </a:rPr>
              <a:t> semestre)</a:t>
            </a:r>
          </a:p>
          <a:p>
            <a:pPr marL="285750" lvl="0" indent="-285750" defTabSz="457200">
              <a:spcBef>
                <a:spcPts val="600"/>
              </a:spcBef>
              <a:spcAft>
                <a:spcPts val="0"/>
              </a:spcAft>
              <a:buClr>
                <a:srgbClr val="FF0000"/>
              </a:buClr>
              <a:buSzPct val="100000"/>
              <a:buFont typeface="Wingdings" panose="05000000000000000000" pitchFamily="2" charset="2"/>
              <a:buChar char="q"/>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17</a:t>
            </a:fld>
            <a:endParaRPr lang="fr-FR" dirty="0">
              <a:solidFill>
                <a:schemeClr val="tx1"/>
              </a:solidFill>
            </a:endParaRPr>
          </a:p>
        </p:txBody>
      </p:sp>
      <p:sp>
        <p:nvSpPr>
          <p:cNvPr id="6" name="Rectangle à coins arrondis 5"/>
          <p:cNvSpPr/>
          <p:nvPr/>
        </p:nvSpPr>
        <p:spPr>
          <a:xfrm>
            <a:off x="4143771" y="127136"/>
            <a:ext cx="454512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2173674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indent="-285750" algn="l" defTabSz="457200">
              <a:spcBef>
                <a:spcPct val="20000"/>
              </a:spcBef>
              <a:buClr>
                <a:srgbClr val="FF0000"/>
              </a:buClr>
              <a:buSzPct val="100000"/>
              <a:buFont typeface="Wingdings" panose="05000000000000000000" pitchFamily="2" charset="2"/>
              <a:buChar char="q"/>
              <a:defRPr/>
            </a:pPr>
            <a:r>
              <a:rPr lang="fr-FR" sz="1400" dirty="0">
                <a:solidFill>
                  <a:schemeClr val="bg1"/>
                </a:solidFill>
                <a:highlight>
                  <a:srgbClr val="0000FF"/>
                </a:highlight>
              </a:rPr>
              <a:t>La rubrique Activités et centres d’intérêt </a:t>
            </a:r>
            <a:r>
              <a:rPr lang="fr-FR" sz="1400" b="0" dirty="0">
                <a:solidFill>
                  <a:schemeClr val="accent1"/>
                </a:solidFill>
              </a:rPr>
              <a:t> </a:t>
            </a:r>
            <a:r>
              <a:rPr lang="fr-FR" sz="1400" b="0" dirty="0">
                <a:solidFill>
                  <a:schemeClr val="tx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285750" lvl="0" indent="-285750" algn="l" defTabSz="457200">
              <a:spcBef>
                <a:spcPct val="20000"/>
              </a:spcBef>
              <a:buClr>
                <a:srgbClr val="FF0000"/>
              </a:buClr>
              <a:buSzPct val="100000"/>
              <a:buFont typeface="Wingdings" panose="05000000000000000000" pitchFamily="2" charset="2"/>
              <a:buChar char="q"/>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a:t>
            </a:r>
            <a:r>
              <a:rPr lang="fr-FR" sz="1400" b="0" dirty="0">
                <a:solidFill>
                  <a:schemeClr val="tx1"/>
                </a:solidFill>
              </a:rPr>
              <a:t>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tx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a:t>
            </a:r>
            <a:r>
              <a:rPr lang="fr-FR" sz="1400" b="0" dirty="0">
                <a:solidFill>
                  <a:schemeClr val="tx1"/>
                </a:solidFill>
              </a:rPr>
              <a:t>renseignée par les enseignants et le proviseur de votre lycée</a:t>
            </a: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Wingdings" panose="05000000000000000000" pitchFamily="2" charset="2"/>
              <a:buChar char="q"/>
              <a:defRPr/>
            </a:pPr>
            <a:r>
              <a:rPr lang="fr-FR" sz="1400" b="1" dirty="0">
                <a:solidFill>
                  <a:schemeClr val="bg1"/>
                </a:solidFill>
                <a:highlight>
                  <a:srgbClr val="0000FF"/>
                </a:highlight>
              </a:rPr>
              <a:t>Les bulletins scolaires et notes du baccalauréat : </a:t>
            </a:r>
          </a:p>
          <a:p>
            <a:pPr lvl="1"/>
            <a:r>
              <a:rPr lang="fr-FR" sz="1400" b="1" dirty="0">
                <a:solidFill>
                  <a:schemeClr val="tx1"/>
                </a:solidFill>
              </a:rPr>
              <a:t>De l’année de première </a:t>
            </a:r>
            <a:r>
              <a:rPr lang="fr-FR" sz="1400" dirty="0">
                <a:solidFill>
                  <a:schemeClr val="tx1"/>
                </a:solidFill>
              </a:rPr>
              <a:t>: bulletins scolaires et notes des épreuves anticipées de français et celles au titre du contrôle continu du baccalauréat (pour les lycéens généraux et technologiques)</a:t>
            </a:r>
          </a:p>
          <a:p>
            <a:pPr lvl="1">
              <a:spcAft>
                <a:spcPts val="1200"/>
              </a:spcAft>
            </a:pPr>
            <a:r>
              <a:rPr lang="fr-FR" sz="1400" b="1" dirty="0">
                <a:solidFill>
                  <a:schemeClr val="tx1"/>
                </a:solidFill>
              </a:rPr>
              <a:t>De l’année de terminale </a:t>
            </a:r>
            <a:r>
              <a:rPr lang="fr-FR" sz="1400" dirty="0">
                <a:solidFill>
                  <a:schemeClr val="tx1"/>
                </a:solidFill>
              </a:rPr>
              <a:t>: bulletins scolaires des 1er et 2e trimestres (ou 1</a:t>
            </a:r>
            <a:r>
              <a:rPr lang="fr-FR" sz="1400" baseline="30000" dirty="0">
                <a:solidFill>
                  <a:schemeClr val="tx1"/>
                </a:solidFill>
              </a:rPr>
              <a:t>er</a:t>
            </a:r>
            <a:r>
              <a:rPr lang="fr-FR" sz="1400" dirty="0">
                <a:solidFill>
                  <a:schemeClr val="tx1"/>
                </a:solidFill>
              </a:rPr>
              <a:t> semestre)</a:t>
            </a:r>
          </a:p>
          <a:p>
            <a:pPr marL="285750" lvl="0" indent="-285750" defTabSz="457200">
              <a:spcBef>
                <a:spcPts val="600"/>
              </a:spcBef>
              <a:spcAft>
                <a:spcPts val="0"/>
              </a:spcAft>
              <a:buClr>
                <a:srgbClr val="FF0000"/>
              </a:buClr>
              <a:buSzPct val="100000"/>
              <a:buFont typeface="Wingdings" panose="05000000000000000000" pitchFamily="2" charset="2"/>
              <a:buChar char="q"/>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parcours en sections européennes ou binationales ou bac français international (BFI)</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participation aux cordées de la réussite</a:t>
            </a:r>
          </a:p>
          <a:p>
            <a:pPr marL="463550" lvl="0" indent="-285750" defTabSz="457200">
              <a:spcBef>
                <a:spcPts val="600"/>
              </a:spcBef>
              <a:spcAft>
                <a:spcPts val="0"/>
              </a:spcAft>
              <a:buSzPct val="100000"/>
              <a:buFont typeface="Arial" panose="020B0604020202020204" pitchFamily="34" charset="0"/>
              <a:buChar char="•"/>
              <a:defRPr/>
            </a:pPr>
            <a:r>
              <a:rPr lang="fr-FR" sz="1400" dirty="0">
                <a:solidFill>
                  <a:srgbClr val="000000"/>
                </a:solidFill>
              </a:rPr>
              <a:t>certification 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18</a:t>
            </a:fld>
            <a:endParaRPr lang="fr-FR" dirty="0">
              <a:solidFill>
                <a:schemeClr val="tx1"/>
              </a:solidFill>
            </a:endParaRPr>
          </a:p>
        </p:txBody>
      </p:sp>
      <p:sp>
        <p:nvSpPr>
          <p:cNvPr id="6" name="Rectangle à coins arrondis 5"/>
          <p:cNvSpPr/>
          <p:nvPr/>
        </p:nvSpPr>
        <p:spPr>
          <a:xfrm>
            <a:off x="4143771" y="127136"/>
            <a:ext cx="454512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137887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EFA0773D-3F28-40F9-B9EA-54498D76AC91}"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19</a:t>
            </a:fld>
            <a:endParaRPr lang="fr-FR"/>
          </a:p>
        </p:txBody>
      </p:sp>
      <p:sp>
        <p:nvSpPr>
          <p:cNvPr id="4" name="Titre 3"/>
          <p:cNvSpPr>
            <a:spLocks noGrp="1"/>
          </p:cNvSpPr>
          <p:nvPr>
            <p:ph type="title"/>
          </p:nvPr>
        </p:nvSpPr>
        <p:spPr/>
        <p:txBody>
          <a:bodyPr/>
          <a:lstStyle/>
          <a:p>
            <a:endParaRPr lang="fr-FR" dirty="0"/>
          </a:p>
        </p:txBody>
      </p:sp>
      <p:sp>
        <p:nvSpPr>
          <p:cNvPr id="5" name="Espace réservé du texte 4"/>
          <p:cNvSpPr>
            <a:spLocks noGrp="1"/>
          </p:cNvSpPr>
          <p:nvPr>
            <p:ph type="body" sz="quarter" idx="13"/>
          </p:nvPr>
        </p:nvSpPr>
        <p:spPr/>
        <p:txBody>
          <a:bodyPr/>
          <a:lstStyle/>
          <a:p>
            <a:endParaRPr lang="fr-FR"/>
          </a:p>
        </p:txBody>
      </p:sp>
      <p:sp>
        <p:nvSpPr>
          <p:cNvPr id="6" name="Espace réservé du texte 5"/>
          <p:cNvSpPr>
            <a:spLocks noGrp="1"/>
          </p:cNvSpPr>
          <p:nvPr>
            <p:ph type="body" sz="quarter" idx="14"/>
          </p:nvPr>
        </p:nvSpPr>
        <p:spPr/>
        <p:txBody>
          <a:bodyPr/>
          <a:lstStyle/>
          <a:p>
            <a:endParaRPr lang="fr-FR"/>
          </a:p>
        </p:txBody>
      </p:sp>
      <p:sp>
        <p:nvSpPr>
          <p:cNvPr id="7" name="Espace réservé du texte 6"/>
          <p:cNvSpPr>
            <a:spLocks noGrp="1"/>
          </p:cNvSpPr>
          <p:nvPr>
            <p:ph type="body" sz="quarter" idx="15"/>
          </p:nvPr>
        </p:nvSpPr>
        <p:spPr/>
        <p:txBody>
          <a:bodyPr/>
          <a:lstStyle/>
          <a:p>
            <a:endParaRPr lang="fr-FR"/>
          </a:p>
        </p:txBody>
      </p:sp>
      <p:sp>
        <p:nvSpPr>
          <p:cNvPr id="8" name="Espace réservé du texte 7"/>
          <p:cNvSpPr>
            <a:spLocks noGrp="1"/>
          </p:cNvSpPr>
          <p:nvPr>
            <p:ph type="body" sz="quarter" idx="16"/>
          </p:nvPr>
        </p:nvSpPr>
        <p:spPr/>
        <p:txBody>
          <a:bodyPr/>
          <a:lstStyle/>
          <a:p>
            <a:endParaRPr lang="fr-FR"/>
          </a:p>
        </p:txBody>
      </p:sp>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72964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29/12/2025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2</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214716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29/12/2025</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20</a:t>
            </a:fld>
            <a:endParaRPr lang="fr-FR" dirty="0">
              <a:solidFill>
                <a:schemeClr val="bg1"/>
              </a:solidFill>
            </a:endParaRPr>
          </a:p>
        </p:txBody>
      </p:sp>
      <p:graphicFrame>
        <p:nvGraphicFramePr>
          <p:cNvPr id="2" name="Objet 1"/>
          <p:cNvGraphicFramePr>
            <a:graphicFrameLocks noChangeAspect="1"/>
          </p:cNvGraphicFramePr>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r:id="rId2" imgW="30073963" imgH="16889245" progId="">
                  <p:embed/>
                </p:oleObj>
              </mc:Choice>
              <mc:Fallback>
                <p:oleObj r:id="rId2" imgW="30073963" imgH="16889245" progId="">
                  <p:embed/>
                  <p:pic>
                    <p:nvPicPr>
                      <p:cNvPr id="2" name="Objet 1"/>
                      <p:cNvPicPr/>
                      <p:nvPr/>
                    </p:nvPicPr>
                    <p:blipFill>
                      <a:blip r:embed="rId3"/>
                      <a:stretch>
                        <a:fillRect/>
                      </a:stretch>
                    </p:blipFill>
                    <p:spPr>
                      <a:xfrm>
                        <a:off x="0" y="0"/>
                        <a:ext cx="9144000" cy="5143500"/>
                      </a:xfrm>
                      <a:prstGeom prst="rect">
                        <a:avLst/>
                      </a:prstGeom>
                    </p:spPr>
                  </p:pic>
                </p:oleObj>
              </mc:Fallback>
            </mc:AlternateContent>
          </a:graphicData>
        </a:graphic>
      </p:graphicFrame>
    </p:spTree>
    <p:extLst>
      <p:ext uri="{BB962C8B-B14F-4D97-AF65-F5344CB8AC3E}">
        <p14:creationId xmlns:p14="http://schemas.microsoft.com/office/powerpoint/2010/main" val="1829101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21</a:t>
            </a:fld>
            <a:endParaRPr lang="fr-FR" dirty="0">
              <a:solidFill>
                <a:schemeClr val="tx1"/>
              </a:solidFill>
            </a:endParaRPr>
          </a:p>
        </p:txBody>
      </p:sp>
      <p:sp>
        <p:nvSpPr>
          <p:cNvPr id="6" name="Rectangle à coins arrondis 5"/>
          <p:cNvSpPr/>
          <p:nvPr/>
        </p:nvSpPr>
        <p:spPr>
          <a:xfrm>
            <a:off x="3460900" y="127441"/>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dates clés de la phase d’admission principale</a:t>
            </a:r>
          </a:p>
        </p:txBody>
      </p:sp>
      <p:graphicFrame>
        <p:nvGraphicFramePr>
          <p:cNvPr id="2" name="Objet 1"/>
          <p:cNvGraphicFramePr>
            <a:graphicFrameLocks noChangeAspect="1"/>
          </p:cNvGraphicFramePr>
          <p:nvPr>
            <p:extLst>
              <p:ext uri="{D42A27DB-BD31-4B8C-83A1-F6EECF244321}">
                <p14:modId xmlns:p14="http://schemas.microsoft.com/office/powerpoint/2010/main" val="3756166653"/>
              </p:ext>
            </p:extLst>
          </p:nvPr>
        </p:nvGraphicFramePr>
        <p:xfrm>
          <a:off x="800323" y="816747"/>
          <a:ext cx="7966013" cy="3966753"/>
        </p:xfrm>
        <a:graphic>
          <a:graphicData uri="http://schemas.openxmlformats.org/presentationml/2006/ole">
            <mc:AlternateContent xmlns:mc="http://schemas.openxmlformats.org/markup-compatibility/2006">
              <mc:Choice xmlns:v="urn:schemas-microsoft-com:vml" Requires="v">
                <p:oleObj r:id="rId2" imgW="30073963" imgH="16889245" progId="">
                  <p:embed/>
                </p:oleObj>
              </mc:Choice>
              <mc:Fallback>
                <p:oleObj r:id="rId2" imgW="30073963" imgH="16889245" progId="">
                  <p:embed/>
                  <p:pic>
                    <p:nvPicPr>
                      <p:cNvPr id="2" name="Objet 1"/>
                      <p:cNvPicPr/>
                      <p:nvPr/>
                    </p:nvPicPr>
                    <p:blipFill>
                      <a:blip r:embed="rId3"/>
                      <a:stretch>
                        <a:fillRect/>
                      </a:stretch>
                    </p:blipFill>
                    <p:spPr>
                      <a:xfrm>
                        <a:off x="800323" y="816747"/>
                        <a:ext cx="7966013" cy="3966753"/>
                      </a:xfrm>
                      <a:prstGeom prst="rect">
                        <a:avLst/>
                      </a:prstGeom>
                    </p:spPr>
                  </p:pic>
                </p:oleObj>
              </mc:Fallback>
            </mc:AlternateContent>
          </a:graphicData>
        </a:graphic>
      </p:graphicFrame>
    </p:spTree>
    <p:extLst>
      <p:ext uri="{BB962C8B-B14F-4D97-AF65-F5344CB8AC3E}">
        <p14:creationId xmlns:p14="http://schemas.microsoft.com/office/powerpoint/2010/main" val="32868565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22</a:t>
            </a:fld>
            <a:endParaRPr lang="fr-FR" dirty="0">
              <a:solidFill>
                <a:schemeClr val="tx1"/>
              </a:solidFill>
            </a:endParaRPr>
          </a:p>
        </p:txBody>
      </p:sp>
      <p:sp>
        <p:nvSpPr>
          <p:cNvPr id="10" name="Espace réservé du contenu 2"/>
          <p:cNvSpPr>
            <a:spLocks noGrp="1"/>
          </p:cNvSpPr>
          <p:nvPr>
            <p:ph sz="quarter" idx="14"/>
          </p:nvPr>
        </p:nvSpPr>
        <p:spPr>
          <a:xfrm>
            <a:off x="450849" y="966018"/>
            <a:ext cx="8314207" cy="3817481"/>
          </a:xfrm>
        </p:spPr>
        <p:txBody>
          <a:bodyPr/>
          <a:lstStyle/>
          <a:p>
            <a:pPr algn="just">
              <a:spcBef>
                <a:spcPts val="600"/>
              </a:spcBef>
            </a:pPr>
            <a:r>
              <a:rPr lang="fr-FR" sz="1800" b="1" dirty="0">
                <a:solidFill>
                  <a:srgbClr val="000091"/>
                </a:solidFill>
              </a:rPr>
              <a:t>Rappel : ce n’est pas l’algorithme de Parcoursup qui examine les dossiers, ce n’est pas non plus Parcoursup qui choisit votre affectation </a:t>
            </a:r>
            <a:br>
              <a:rPr lang="fr-FR" sz="1400" b="1" dirty="0">
                <a:solidFill>
                  <a:srgbClr val="F28E65"/>
                </a:solidFill>
              </a:rPr>
            </a:br>
            <a:r>
              <a:rPr lang="fr-FR" sz="1400" dirty="0">
                <a:solidFill>
                  <a:srgbClr val="0000FF"/>
                </a:solidFill>
                <a:hlinkClick r:id="rId2"/>
              </a:rPr>
              <a:t>Pour en savoir plus consultez notre vidéo : </a:t>
            </a:r>
            <a:r>
              <a:rPr lang="fr-FR" sz="1400" dirty="0">
                <a:solidFill>
                  <a:srgbClr val="0000FF"/>
                </a:solidFill>
                <a:hlinkClick r:id="rId3"/>
              </a:rPr>
              <a:t>https://youtu.be/Qe59ve-oA6w</a:t>
            </a:r>
            <a:endParaRPr lang="fr-FR" sz="1400" dirty="0">
              <a:solidFill>
                <a:srgbClr val="0000FF"/>
              </a:solidFill>
            </a:endParaRPr>
          </a:p>
          <a:p>
            <a:pPr algn="ctr"/>
            <a:endParaRPr lang="fr-FR" sz="1400" dirty="0"/>
          </a:p>
          <a:p>
            <a:pPr marL="285750" indent="-285750" algn="just">
              <a:spcAft>
                <a:spcPts val="1200"/>
              </a:spcAft>
              <a:buClr>
                <a:srgbClr val="0000FF"/>
              </a:buClr>
              <a:buFont typeface="Wingdings" panose="05000000000000000000" pitchFamily="2" charset="2"/>
              <a:buChar char="Ø"/>
            </a:pPr>
            <a:r>
              <a:rPr lang="fr-FR" sz="1400" dirty="0">
                <a:solidFill>
                  <a:schemeClr val="tx1"/>
                </a:solidFill>
              </a:rPr>
              <a:t>Au sein de chaque formation, </a:t>
            </a:r>
            <a:r>
              <a:rPr lang="fr-FR" sz="1400" b="1" dirty="0">
                <a:solidFill>
                  <a:srgbClr val="0000FF"/>
                </a:solidFill>
              </a:rPr>
              <a:t>une commission d’examen des vœux (CEV) a défini les critères d’examen des candidatures et évalué les candidatures confirmées</a:t>
            </a:r>
          </a:p>
          <a:p>
            <a:pPr marL="285750" indent="-285750" algn="just">
              <a:buClr>
                <a:srgbClr val="0000FF"/>
              </a:buClr>
              <a:buFont typeface="Wingdings" panose="05000000000000000000" pitchFamily="2" charset="2"/>
              <a:buChar char="Ø"/>
            </a:pPr>
            <a:r>
              <a:rPr lang="fr-FR" sz="1400" dirty="0">
                <a:solidFill>
                  <a:schemeClr val="tx1"/>
                </a:solidFill>
              </a:rPr>
              <a:t>La CEV prend en compte les critères affichés dans la fiche formation </a:t>
            </a:r>
            <a:r>
              <a:rPr lang="fr-FR" sz="1400" b="1" dirty="0">
                <a:solidFill>
                  <a:srgbClr val="0000FF"/>
                </a:solidFill>
              </a:rPr>
              <a:t>et les précise au regard des candidatures (pondération des éléments)</a:t>
            </a:r>
          </a:p>
          <a:p>
            <a:pPr marL="285750" indent="-285750" algn="just">
              <a:buFont typeface="Wingdings" panose="05000000000000000000" pitchFamily="2" charset="2"/>
              <a:buChar char="Ø"/>
            </a:pPr>
            <a:r>
              <a:rPr lang="fr-FR" sz="1400" b="1" dirty="0">
                <a:solidFill>
                  <a:srgbClr val="0000FF"/>
                </a:solidFill>
              </a:rPr>
              <a:t>Les classements des CEV sont remontés à Parcoursup le 21 mai 2026 </a:t>
            </a:r>
            <a:r>
              <a:rPr lang="fr-FR" sz="1400" dirty="0">
                <a:solidFill>
                  <a:schemeClr val="tx1"/>
                </a:solidFill>
              </a:rPr>
              <a:t>pour vérifications par l’équipe Parcoursup avant intégration des priorités légales (taux fixés par les Recteurs) et publication le </a:t>
            </a:r>
            <a:r>
              <a:rPr lang="fr-FR" sz="1400" b="1" dirty="0">
                <a:solidFill>
                  <a:schemeClr val="tx1"/>
                </a:solidFill>
              </a:rPr>
              <a:t>2 juin 2026</a:t>
            </a: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L’examen des dossiers par les formations</a:t>
            </a:r>
          </a:p>
        </p:txBody>
      </p:sp>
    </p:spTree>
    <p:extLst>
      <p:ext uri="{BB962C8B-B14F-4D97-AF65-F5344CB8AC3E}">
        <p14:creationId xmlns:p14="http://schemas.microsoft.com/office/powerpoint/2010/main" val="4172134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42336" y="1022863"/>
            <a:ext cx="8424000" cy="3363878"/>
          </a:xfrm>
        </p:spPr>
        <p:txBody>
          <a:bodyPr/>
          <a:lstStyle/>
          <a:p>
            <a:pPr marL="177800" lvl="0" indent="-177800" defTabSz="457200">
              <a:spcAft>
                <a:spcPts val="0"/>
              </a:spcAft>
              <a:buClr>
                <a:srgbClr val="FF0000"/>
              </a:buClr>
              <a:buSzPct val="100000"/>
              <a:buFont typeface="Lucida Grande"/>
              <a:buChar char="&gt;"/>
            </a:pPr>
            <a:r>
              <a:rPr lang="fr-FR" sz="1400" dirty="0">
                <a:solidFill>
                  <a:schemeClr val="tx1"/>
                </a:solidFill>
              </a:rPr>
              <a:t>Avant le démarrage de la phase de la phase d’admission, repensez à vos vœux, à ceux qui vous intéressent vraiment car </a:t>
            </a:r>
            <a:r>
              <a:rPr lang="fr-FR" sz="1400" b="1" dirty="0">
                <a:solidFill>
                  <a:schemeClr val="bg1"/>
                </a:solidFill>
                <a:highlight>
                  <a:srgbClr val="0000FF"/>
                </a:highlight>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solidFill>
                  <a:schemeClr val="tx1"/>
                </a:solidFill>
              </a:rPr>
              <a:t>Les candidats consultent </a:t>
            </a:r>
            <a:r>
              <a:rPr lang="fr-FR" sz="1400" b="1" dirty="0"/>
              <a:t>les réponses des formations le 2 juin 2026.</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chemeClr val="bg1"/>
                </a:solidFill>
                <a:highlight>
                  <a:srgbClr val="0000FF"/>
                </a:highlight>
              </a:rPr>
              <a:t>Ils reçoivent les propositions d’admission au fur et à mesure et en continu</a:t>
            </a:r>
            <a:r>
              <a:rPr lang="fr-FR" sz="1400" b="1" dirty="0"/>
              <a:t> </a:t>
            </a:r>
            <a:r>
              <a:rPr lang="fr-FR" sz="1400" b="1" dirty="0">
                <a:solidFill>
                  <a:schemeClr val="tx1"/>
                </a:solidFill>
              </a:rPr>
              <a:t>: </a:t>
            </a:r>
            <a:r>
              <a:rPr lang="fr-FR" sz="1400" dirty="0">
                <a:solidFill>
                  <a:schemeClr val="tx1"/>
                </a:solidFill>
              </a:rPr>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solidFill>
                  <a:schemeClr val="tx1"/>
                </a:solidFill>
              </a:rPr>
              <a:t>Les candidats doivent obligatoirement </a:t>
            </a:r>
            <a:r>
              <a:rPr lang="fr-FR" sz="1400" b="1" dirty="0">
                <a:solidFill>
                  <a:schemeClr val="bg1"/>
                </a:solidFill>
                <a:highlight>
                  <a:srgbClr val="0000FF"/>
                </a:highlight>
              </a:rPr>
              <a:t>répondre</a:t>
            </a:r>
            <a:r>
              <a:rPr lang="fr-FR" sz="1400" dirty="0">
                <a:solidFill>
                  <a:schemeClr val="tx1"/>
                </a:solidFill>
              </a:rPr>
              <a:t> à chaque proposition d’admission reçue </a:t>
            </a:r>
            <a:r>
              <a:rPr lang="fr-FR" sz="1400" b="1" dirty="0">
                <a:solidFill>
                  <a:schemeClr val="bg1"/>
                </a:solidFill>
                <a:highlight>
                  <a:srgbClr val="0000FF"/>
                </a:highlight>
              </a:rPr>
              <a:t>avant la date limite indiquée dans leur dossier.</a:t>
            </a:r>
            <a:r>
              <a:rPr lang="fr-FR" sz="1400" b="1" dirty="0"/>
              <a:t> </a:t>
            </a:r>
            <a:r>
              <a:rPr lang="fr-FR" sz="1400" dirty="0">
                <a:solidFill>
                  <a:schemeClr val="tx1"/>
                </a:solidFill>
              </a:rPr>
              <a:t>En l’absence de réponse, la proposition est retirée.</a:t>
            </a:r>
          </a:p>
          <a:p>
            <a:pPr lvl="0" defTabSz="457200">
              <a:spcAft>
                <a:spcPts val="0"/>
              </a:spcAft>
              <a:buClr>
                <a:srgbClr val="FF0000"/>
              </a:buClr>
              <a:buSzPct val="100000"/>
            </a:pPr>
            <a:endParaRPr lang="fr-FR" sz="1400" b="1" dirty="0">
              <a:solidFill>
                <a:schemeClr val="tx1"/>
              </a:solidFill>
              <a:cs typeface="Arial"/>
            </a:endParaRPr>
          </a:p>
          <a:p>
            <a:pPr marL="177800" indent="-177800" defTabSz="457200">
              <a:spcAft>
                <a:spcPts val="0"/>
              </a:spcAft>
              <a:buClr>
                <a:srgbClr val="FF0000"/>
              </a:buClr>
              <a:buSzPct val="100000"/>
              <a:buFont typeface="Lucida Grande"/>
              <a:buChar char="&gt;"/>
            </a:pPr>
            <a:r>
              <a:rPr lang="fr-FR" sz="1400" dirty="0">
                <a:solidFill>
                  <a:schemeClr val="tx1"/>
                </a:solidFill>
              </a:rPr>
              <a:t>Parcoursup permet aux candidats de changer d’avis au fur et à mesure des propositions reçues. </a:t>
            </a:r>
            <a:r>
              <a:rPr lang="fr-FR" sz="1400" b="1" dirty="0"/>
              <a:t>Parcoursup permet de conserver les vœux en attente et les candidats peuvent suivre la situation qui évolue en fonction des places libérées</a:t>
            </a:r>
            <a:r>
              <a:rPr lang="fr-FR" sz="1400" dirty="0"/>
              <a:t>.</a:t>
            </a:r>
            <a:r>
              <a:rPr lang="fr-FR" sz="1400" dirty="0">
                <a:solidFill>
                  <a:srgbClr val="3D566E"/>
                </a:solidFill>
              </a:rPr>
              <a:t> </a:t>
            </a:r>
            <a:r>
              <a:rPr lang="fr-FR" sz="1400" dirty="0">
                <a:solidFill>
                  <a:schemeClr val="tx1"/>
                </a:solidFill>
              </a:rPr>
              <a:t>Des indicateurs seront disponibles pour chaque vœu.</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23</a:t>
            </a:fld>
            <a:endParaRPr lang="fr-FR" dirty="0">
              <a:solidFill>
                <a:schemeClr val="tx1"/>
              </a:solidFill>
            </a:endParaRPr>
          </a:p>
        </p:txBody>
      </p:sp>
      <p:sp>
        <p:nvSpPr>
          <p:cNvPr id="7" name="Rectangle à coins arrondis 6"/>
          <p:cNvSpPr/>
          <p:nvPr/>
        </p:nvSpPr>
        <p:spPr>
          <a:xfrm>
            <a:off x="3523785" y="86105"/>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Une phase de choix de 40 jours : du 2 juin au 11 juillet 2026</a:t>
            </a:r>
          </a:p>
        </p:txBody>
      </p:sp>
    </p:spTree>
    <p:extLst>
      <p:ext uri="{BB962C8B-B14F-4D97-AF65-F5344CB8AC3E}">
        <p14:creationId xmlns:p14="http://schemas.microsoft.com/office/powerpoint/2010/main" val="26985555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Espace réservé du texte 2"/>
          <p:cNvSpPr txBox="1">
            <a:spLocks/>
          </p:cNvSpPr>
          <p:nvPr/>
        </p:nvSpPr>
        <p:spPr>
          <a:xfrm>
            <a:off x="239208" y="858510"/>
            <a:ext cx="8555875" cy="785535"/>
          </a:xfrm>
          <a:prstGeom prst="rect">
            <a:avLst/>
          </a:prstGeom>
        </p:spPr>
        <p:txBody>
          <a:bodyPr vert="horz" lIns="121920" tIns="60960" rIns="121920" bIns="6096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defTabSz="609585">
              <a:buClr>
                <a:srgbClr val="0000FF"/>
              </a:buClr>
              <a:buNone/>
              <a:defRPr/>
            </a:pPr>
            <a:r>
              <a:rPr lang="fr-FR" sz="1867" b="1" dirty="0">
                <a:solidFill>
                  <a:srgbClr val="000091"/>
                </a:solidFill>
              </a:rPr>
              <a:t>Formations sélectives (BTS, BUT, classe prépa, IFSI, écoles, etc.) </a:t>
            </a:r>
            <a:endParaRPr lang="fr-FR" sz="1400" b="1" dirty="0">
              <a:solidFill>
                <a:srgbClr val="000091"/>
              </a:solidFill>
              <a:latin typeface="Calibri"/>
            </a:endParaRPr>
          </a:p>
          <a:p>
            <a:pPr marL="237061" indent="-237061" defTabSz="609585">
              <a:defRPr/>
            </a:pPr>
            <a:endParaRPr lang="fr-FR" sz="1400" b="1" dirty="0">
              <a:solidFill>
                <a:srgbClr val="000091"/>
              </a:solidFill>
              <a:latin typeface="Calibri"/>
            </a:endParaRPr>
          </a:p>
          <a:p>
            <a:pPr marL="237061" indent="-237061" defTabSz="609585">
              <a:defRPr/>
            </a:pPr>
            <a:endParaRPr lang="fr-FR" sz="1400" dirty="0">
              <a:solidFill>
                <a:srgbClr val="000091"/>
              </a:solidFill>
              <a:latin typeface="Calibri"/>
            </a:endParaRPr>
          </a:p>
          <a:p>
            <a:pPr marL="237061" indent="-237061" defTabSz="609585">
              <a:defRPr/>
            </a:pPr>
            <a:endParaRPr lang="fr-FR" sz="1400" dirty="0">
              <a:solidFill>
                <a:srgbClr val="000091"/>
              </a:solidFill>
              <a:latin typeface="Calibri"/>
            </a:endParaRPr>
          </a:p>
        </p:txBody>
      </p:sp>
      <p:sp>
        <p:nvSpPr>
          <p:cNvPr id="74" name="Rectangle à coins arrondis 73"/>
          <p:cNvSpPr/>
          <p:nvPr/>
        </p:nvSpPr>
        <p:spPr>
          <a:xfrm>
            <a:off x="239208" y="1438162"/>
            <a:ext cx="2762409"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 </a:t>
            </a:r>
            <a:br>
              <a:rPr lang="fr-FR" sz="1400" b="1" kern="0" dirty="0">
                <a:solidFill>
                  <a:prstClr val="white"/>
                </a:solidFill>
              </a:rPr>
            </a:br>
            <a:r>
              <a:rPr lang="fr-FR" sz="1400" b="1" kern="0" dirty="0">
                <a:solidFill>
                  <a:prstClr val="white"/>
                </a:solidFill>
              </a:rPr>
              <a:t>(proposition d’admission)</a:t>
            </a:r>
          </a:p>
        </p:txBody>
      </p:sp>
      <p:sp>
        <p:nvSpPr>
          <p:cNvPr id="75" name="Rectangle à coins arrondis 74"/>
          <p:cNvSpPr/>
          <p:nvPr/>
        </p:nvSpPr>
        <p:spPr>
          <a:xfrm>
            <a:off x="239208" y="2571762"/>
            <a:ext cx="2762409" cy="508885"/>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En attente d’une place</a:t>
            </a:r>
          </a:p>
        </p:txBody>
      </p:sp>
      <p:sp>
        <p:nvSpPr>
          <p:cNvPr id="77" name="Flèche droite 76"/>
          <p:cNvSpPr/>
          <p:nvPr/>
        </p:nvSpPr>
        <p:spPr>
          <a:xfrm>
            <a:off x="3248548" y="1469684"/>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78" name="Rectangle à coins arrondis 77"/>
          <p:cNvSpPr/>
          <p:nvPr/>
        </p:nvSpPr>
        <p:spPr>
          <a:xfrm>
            <a:off x="4466408" y="1363925"/>
            <a:ext cx="4328675" cy="658350"/>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 </a:t>
            </a:r>
          </a:p>
        </p:txBody>
      </p:sp>
      <p:sp>
        <p:nvSpPr>
          <p:cNvPr id="79" name="Rectangle à coins arrondis 78"/>
          <p:cNvSpPr/>
          <p:nvPr/>
        </p:nvSpPr>
        <p:spPr>
          <a:xfrm>
            <a:off x="239208" y="3764957"/>
            <a:ext cx="2762409" cy="520814"/>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srgbClr val="3D566E"/>
                </a:solidFill>
              </a:rPr>
              <a:t>Non</a:t>
            </a:r>
          </a:p>
        </p:txBody>
      </p:sp>
      <p:sp>
        <p:nvSpPr>
          <p:cNvPr id="81" name="Flèche droite 80"/>
          <p:cNvSpPr/>
          <p:nvPr/>
        </p:nvSpPr>
        <p:spPr>
          <a:xfrm>
            <a:off x="3264820" y="2574618"/>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82" name="Rectangle à coins arrondis 81"/>
          <p:cNvSpPr/>
          <p:nvPr/>
        </p:nvSpPr>
        <p:spPr>
          <a:xfrm>
            <a:off x="4466409" y="2203168"/>
            <a:ext cx="4328674" cy="1201993"/>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vœu en attente est maintenu d’office. Lorsque le candidat accepte une proposition, la plateforme lui demande d’indiquer les vœux en attente qu’il souhaite conserver</a:t>
            </a:r>
          </a:p>
        </p:txBody>
      </p:sp>
      <p:sp>
        <p:nvSpPr>
          <p:cNvPr id="95" name="Flèche droite 94"/>
          <p:cNvSpPr/>
          <p:nvPr/>
        </p:nvSpPr>
        <p:spPr>
          <a:xfrm>
            <a:off x="3248548" y="3791610"/>
            <a:ext cx="680826" cy="467509"/>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prstClr val="white"/>
              </a:solidFill>
              <a:latin typeface="Marianne" panose="02000000000000000000" pitchFamily="2" charset="0"/>
            </a:endParaRPr>
          </a:p>
        </p:txBody>
      </p:sp>
      <p:sp>
        <p:nvSpPr>
          <p:cNvPr id="96" name="Rectangle à coins arrondis 95"/>
          <p:cNvSpPr/>
          <p:nvPr/>
        </p:nvSpPr>
        <p:spPr>
          <a:xfrm>
            <a:off x="4466408" y="3538332"/>
            <a:ext cx="4328675" cy="1008200"/>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peut demander à la formation les raisons de cette décision</a:t>
            </a:r>
          </a:p>
          <a:p>
            <a:pPr algn="just" defTabSz="609585">
              <a:defRPr/>
            </a:pPr>
            <a:r>
              <a:rPr lang="fr-FR" sz="1400" b="1" kern="0" dirty="0">
                <a:solidFill>
                  <a:schemeClr val="bg1"/>
                </a:solidFill>
              </a:rPr>
              <a:t>La marche à suivre est explicitée dans son dossier, en face du vœu  </a:t>
            </a:r>
          </a:p>
        </p:txBody>
      </p:sp>
      <p:sp>
        <p:nvSpPr>
          <p:cNvPr id="2" name="Espace réservé du numéro de diapositive 1"/>
          <p:cNvSpPr>
            <a:spLocks noGrp="1"/>
          </p:cNvSpPr>
          <p:nvPr>
            <p:ph type="sldNum" sz="quarter" idx="12"/>
          </p:nvPr>
        </p:nvSpPr>
        <p:spPr/>
        <p:txBody>
          <a:bodyPr/>
          <a:lstStyle/>
          <a:p>
            <a:fld id="{733122C9-A0B9-462F-8757-0847AD287B63}" type="slidenum">
              <a:rPr lang="fr-FR" sz="1600" smtClean="0">
                <a:solidFill>
                  <a:schemeClr val="tx1"/>
                </a:solidFill>
                <a:latin typeface="Marianne" panose="02000000000000000000" pitchFamily="2" charset="0"/>
              </a:rPr>
              <a:pPr/>
              <a:t>24</a:t>
            </a:fld>
            <a:endParaRPr lang="fr-FR" sz="1600" dirty="0">
              <a:solidFill>
                <a:schemeClr val="tx1"/>
              </a:solidFill>
              <a:latin typeface="Marianne" panose="02000000000000000000" pitchFamily="2" charset="0"/>
            </a:endParaRPr>
          </a:p>
        </p:txBody>
      </p:sp>
      <p:sp>
        <p:nvSpPr>
          <p:cNvPr id="14" name="Rectangle à coins arrondis 13"/>
          <p:cNvSpPr/>
          <p:nvPr/>
        </p:nvSpPr>
        <p:spPr>
          <a:xfrm>
            <a:off x="3523785" y="17918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Quelles réponses de la part des formations ?</a:t>
            </a:r>
          </a:p>
        </p:txBody>
      </p:sp>
    </p:spTree>
    <p:extLst>
      <p:ext uri="{BB962C8B-B14F-4D97-AF65-F5344CB8AC3E}">
        <p14:creationId xmlns:p14="http://schemas.microsoft.com/office/powerpoint/2010/main" val="243061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z="1600" smtClean="0">
                <a:solidFill>
                  <a:schemeClr val="tx1"/>
                </a:solidFill>
                <a:latin typeface="Marianne" panose="02000000000000000000" pitchFamily="2" charset="0"/>
              </a:rPr>
              <a:pPr/>
              <a:t>25</a:t>
            </a:fld>
            <a:endParaRPr lang="fr-FR" sz="1600" dirty="0">
              <a:solidFill>
                <a:schemeClr val="tx1"/>
              </a:solidFill>
              <a:latin typeface="Marianne" panose="02000000000000000000" pitchFamily="2" charset="0"/>
            </a:endParaRPr>
          </a:p>
        </p:txBody>
      </p:sp>
      <p:sp>
        <p:nvSpPr>
          <p:cNvPr id="8" name="Rectangle à coins arrondis 7"/>
          <p:cNvSpPr/>
          <p:nvPr/>
        </p:nvSpPr>
        <p:spPr>
          <a:xfrm>
            <a:off x="292929" y="2413179"/>
            <a:ext cx="3273892" cy="588994"/>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OUI-SI (*) </a:t>
            </a:r>
            <a:br>
              <a:rPr lang="fr-FR" sz="1400" b="1" kern="0" dirty="0">
                <a:solidFill>
                  <a:prstClr val="white"/>
                </a:solidFill>
              </a:rPr>
            </a:br>
            <a:r>
              <a:rPr lang="fr-FR" sz="1400" b="1" kern="0" dirty="0">
                <a:solidFill>
                  <a:prstClr val="white"/>
                </a:solidFill>
              </a:rPr>
              <a:t>(proposition d’admission)</a:t>
            </a:r>
          </a:p>
        </p:txBody>
      </p:sp>
      <p:sp>
        <p:nvSpPr>
          <p:cNvPr id="9" name="Flèche droite 8"/>
          <p:cNvSpPr/>
          <p:nvPr/>
        </p:nvSpPr>
        <p:spPr>
          <a:xfrm>
            <a:off x="3694142" y="1588863"/>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0" name="Rectangle à coins arrondis 9"/>
          <p:cNvSpPr/>
          <p:nvPr/>
        </p:nvSpPr>
        <p:spPr>
          <a:xfrm>
            <a:off x="292929" y="3479480"/>
            <a:ext cx="3297202" cy="709247"/>
          </a:xfrm>
          <a:prstGeom prst="roundRect">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En attente d’une place</a:t>
            </a:r>
          </a:p>
        </p:txBody>
      </p:sp>
      <p:sp>
        <p:nvSpPr>
          <p:cNvPr id="11" name="Flèche droite 10"/>
          <p:cNvSpPr/>
          <p:nvPr/>
        </p:nvSpPr>
        <p:spPr>
          <a:xfrm>
            <a:off x="3679048" y="2510057"/>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2" name="Flèche droite 11"/>
          <p:cNvSpPr/>
          <p:nvPr/>
        </p:nvSpPr>
        <p:spPr>
          <a:xfrm>
            <a:off x="3705797" y="3639540"/>
            <a:ext cx="895349" cy="275167"/>
          </a:xfrm>
          <a:prstGeom prst="rightArrow">
            <a:avLst/>
          </a:prstGeom>
          <a:solidFill>
            <a:schemeClr val="tx2">
              <a:lumMod val="75000"/>
            </a:schemeClr>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endParaRPr lang="fr-FR" sz="2133" kern="0" dirty="0">
              <a:solidFill>
                <a:srgbClr val="3D566E"/>
              </a:solidFill>
              <a:latin typeface="Marianne" panose="02000000000000000000" pitchFamily="2" charset="0"/>
            </a:endParaRPr>
          </a:p>
        </p:txBody>
      </p:sp>
      <p:sp>
        <p:nvSpPr>
          <p:cNvPr id="13" name="Rectangle à coins arrondis 12"/>
          <p:cNvSpPr/>
          <p:nvPr/>
        </p:nvSpPr>
        <p:spPr>
          <a:xfrm>
            <a:off x="4716814" y="1329076"/>
            <a:ext cx="3830942" cy="74169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a:t>
            </a:r>
            <a:r>
              <a:rPr lang="fr-FR" sz="1400" b="1" kern="0" dirty="0">
                <a:solidFill>
                  <a:srgbClr val="000091"/>
                </a:solidFill>
              </a:rPr>
              <a:t> </a:t>
            </a:r>
          </a:p>
        </p:txBody>
      </p:sp>
      <p:sp>
        <p:nvSpPr>
          <p:cNvPr id="14" name="Rectangle à coins arrondis 13"/>
          <p:cNvSpPr/>
          <p:nvPr/>
        </p:nvSpPr>
        <p:spPr>
          <a:xfrm>
            <a:off x="4686624" y="3151369"/>
            <a:ext cx="3861131" cy="149096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Ce vœu en attente est maintenu d’office. Lorsque le candidat accepte une proposition, la plateforme lui demande d’indiquer les vœux en attente qu’il souhaite conserver </a:t>
            </a:r>
          </a:p>
        </p:txBody>
      </p:sp>
      <p:sp>
        <p:nvSpPr>
          <p:cNvPr id="15" name="Rectangle à coins arrondis 14"/>
          <p:cNvSpPr/>
          <p:nvPr/>
        </p:nvSpPr>
        <p:spPr>
          <a:xfrm>
            <a:off x="4686624" y="2254155"/>
            <a:ext cx="3861131" cy="741699"/>
          </a:xfrm>
          <a:prstGeom prst="roundRect">
            <a:avLst/>
          </a:prstGeom>
          <a:solidFill>
            <a:srgbClr val="FF9575"/>
          </a:solidFill>
          <a:ln w="9525" cap="flat" cmpd="sng" algn="ctr">
            <a:noFill/>
            <a:prstDash val="solid"/>
          </a:ln>
          <a:effectLst>
            <a:outerShdw blurRad="40000" dist="23000" dir="5400000" rotWithShape="0">
              <a:srgbClr val="000000">
                <a:alpha val="35000"/>
              </a:srgbClr>
            </a:outerShdw>
          </a:effectLst>
        </p:spPr>
        <p:txBody>
          <a:bodyPr anchor="ctr"/>
          <a:lstStyle/>
          <a:p>
            <a:pPr algn="just" defTabSz="609585">
              <a:defRPr/>
            </a:pPr>
            <a:r>
              <a:rPr lang="fr-FR" sz="1400" b="1" kern="0" dirty="0">
                <a:solidFill>
                  <a:schemeClr val="bg1"/>
                </a:solidFill>
              </a:rPr>
              <a:t>Le candidat accepte la proposition ou y renonce avant la date limite indiquée </a:t>
            </a:r>
          </a:p>
        </p:txBody>
      </p:sp>
      <p:sp>
        <p:nvSpPr>
          <p:cNvPr id="16" name="Espace réservé du texte 2"/>
          <p:cNvSpPr txBox="1">
            <a:spLocks/>
          </p:cNvSpPr>
          <p:nvPr/>
        </p:nvSpPr>
        <p:spPr>
          <a:xfrm>
            <a:off x="352309" y="807467"/>
            <a:ext cx="8414027" cy="450230"/>
          </a:xfrm>
          <a:prstGeom prst="rect">
            <a:avLst/>
          </a:prstGeom>
        </p:spPr>
        <p:txBody>
          <a:bodyPr vert="horz" lIns="121920" tIns="60960" rIns="121920" bIns="6096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fr-FR" sz="1867" b="1" dirty="0">
                <a:solidFill>
                  <a:srgbClr val="000091"/>
                </a:solidFill>
              </a:rPr>
              <a:t>Formations non sélectives (licences, LPE, PASS) </a:t>
            </a:r>
            <a:endParaRPr lang="fr-FR" sz="2400" dirty="0">
              <a:solidFill>
                <a:srgbClr val="000091"/>
              </a:solidFill>
            </a:endParaRPr>
          </a:p>
          <a:p>
            <a:endParaRPr lang="fr-FR" sz="2400" dirty="0">
              <a:solidFill>
                <a:srgbClr val="000091"/>
              </a:solidFill>
              <a:latin typeface="Marianne" panose="02000000000000000000" pitchFamily="2" charset="0"/>
            </a:endParaRPr>
          </a:p>
        </p:txBody>
      </p:sp>
      <p:sp>
        <p:nvSpPr>
          <p:cNvPr id="18" name="ZoneTexte 17">
            <a:extLst>
              <a:ext uri="{FF2B5EF4-FFF2-40B4-BE49-F238E27FC236}">
                <a16:creationId xmlns:a16="http://schemas.microsoft.com/office/drawing/2014/main" id="{88A936CB-D3D9-44F3-9396-E4142426E89B}"/>
              </a:ext>
            </a:extLst>
          </p:cNvPr>
          <p:cNvSpPr txBox="1"/>
          <p:nvPr/>
        </p:nvSpPr>
        <p:spPr>
          <a:xfrm flipH="1">
            <a:off x="377664" y="4697224"/>
            <a:ext cx="7653824" cy="446276"/>
          </a:xfrm>
          <a:prstGeom prst="rect">
            <a:avLst/>
          </a:prstGeom>
          <a:solidFill>
            <a:schemeClr val="bg1"/>
          </a:solidFill>
        </p:spPr>
        <p:txBody>
          <a:bodyPr wrap="square" rtlCol="0">
            <a:spAutoFit/>
          </a:bodyPr>
          <a:lstStyle/>
          <a:p>
            <a:r>
              <a:rPr lang="fr-FR" sz="1100" b="1" dirty="0">
                <a:solidFill>
                  <a:srgbClr val="EC130E"/>
                </a:solidFill>
              </a:rPr>
              <a:t>*</a:t>
            </a:r>
            <a:r>
              <a:rPr lang="fr-FR" sz="1100" dirty="0">
                <a:solidFill>
                  <a:srgbClr val="0C5076"/>
                </a:solidFill>
              </a:rPr>
              <a:t> </a:t>
            </a:r>
            <a:r>
              <a:rPr lang="fr-FR" sz="1100" dirty="0"/>
              <a:t>Oui-si : le candidat est accepté à condition de suivre un parcours de réussite (remise à niveau, tutorat..) </a:t>
            </a:r>
          </a:p>
          <a:p>
            <a:endParaRPr lang="fr-FR" sz="1200" dirty="0"/>
          </a:p>
        </p:txBody>
      </p:sp>
      <p:sp>
        <p:nvSpPr>
          <p:cNvPr id="19" name="Rectangle à coins arrondis 18"/>
          <p:cNvSpPr/>
          <p:nvPr/>
        </p:nvSpPr>
        <p:spPr>
          <a:xfrm>
            <a:off x="3523785" y="179184"/>
            <a:ext cx="524255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Quelles réponses de la part des formations ?</a:t>
            </a:r>
          </a:p>
        </p:txBody>
      </p:sp>
      <p:sp>
        <p:nvSpPr>
          <p:cNvPr id="20" name="Rectangle à coins arrondis 19"/>
          <p:cNvSpPr/>
          <p:nvPr/>
        </p:nvSpPr>
        <p:spPr>
          <a:xfrm>
            <a:off x="352309" y="1408479"/>
            <a:ext cx="3214510" cy="582891"/>
          </a:xfrm>
          <a:prstGeom prst="roundRect">
            <a:avLst/>
          </a:prstGeom>
          <a:solidFill>
            <a:srgbClr val="34CB6A"/>
          </a:solidFill>
          <a:ln w="9525" cap="flat" cmpd="sng" algn="ctr">
            <a:noFill/>
            <a:prstDash val="solid"/>
          </a:ln>
          <a:effectLst>
            <a:outerShdw blurRad="40000" dist="23000" dir="5400000" rotWithShape="0">
              <a:srgbClr val="000000">
                <a:alpha val="35000"/>
              </a:srgbClr>
            </a:outerShdw>
          </a:effectLst>
        </p:spPr>
        <p:txBody>
          <a:bodyPr anchor="ctr"/>
          <a:lstStyle/>
          <a:p>
            <a:pPr algn="ctr" defTabSz="609585">
              <a:defRPr/>
            </a:pPr>
            <a:r>
              <a:rPr lang="fr-FR" sz="1400" b="1" kern="0" dirty="0">
                <a:solidFill>
                  <a:prstClr val="white"/>
                </a:solidFill>
              </a:rPr>
              <a:t>Oui </a:t>
            </a:r>
            <a:br>
              <a:rPr lang="fr-FR" sz="1400" b="1" kern="0" dirty="0">
                <a:solidFill>
                  <a:prstClr val="white"/>
                </a:solidFill>
              </a:rPr>
            </a:br>
            <a:r>
              <a:rPr lang="fr-FR" sz="1400" b="1" kern="0" dirty="0">
                <a:solidFill>
                  <a:prstClr val="white"/>
                </a:solidFill>
              </a:rPr>
              <a:t>(proposition d’admission)</a:t>
            </a:r>
          </a:p>
        </p:txBody>
      </p:sp>
    </p:spTree>
    <p:extLst>
      <p:ext uri="{BB962C8B-B14F-4D97-AF65-F5344CB8AC3E}">
        <p14:creationId xmlns:p14="http://schemas.microsoft.com/office/powerpoint/2010/main" val="23296491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26</a:t>
            </a:fld>
            <a:endParaRPr lang="fr-FR" dirty="0">
              <a:solidFill>
                <a:schemeClr val="tx1"/>
              </a:solidFill>
            </a:endParaRPr>
          </a:p>
        </p:txBody>
      </p:sp>
      <p:sp>
        <p:nvSpPr>
          <p:cNvPr id="7" name="Rectangle 6"/>
          <p:cNvSpPr/>
          <p:nvPr/>
        </p:nvSpPr>
        <p:spPr>
          <a:xfrm>
            <a:off x="298090" y="962843"/>
            <a:ext cx="8238731" cy="3393237"/>
          </a:xfrm>
          <a:prstGeom prst="rect">
            <a:avLst/>
          </a:prstGeom>
        </p:spPr>
        <p:txBody>
          <a:bodyPr wrap="square">
            <a:spAutoFit/>
          </a:bodyPr>
          <a:lstStyle/>
          <a:p>
            <a:pPr algn="just">
              <a:spcAft>
                <a:spcPts val="300"/>
              </a:spcAft>
            </a:pPr>
            <a:r>
              <a:rPr lang="fr-FR" sz="1400" b="1" dirty="0">
                <a:solidFill>
                  <a:srgbClr val="000091"/>
                </a:solidFill>
              </a:rPr>
              <a:t>La date limite de réponse est affichée dans le dossier du candidat en face de la proposition d’admission. </a:t>
            </a:r>
          </a:p>
          <a:p>
            <a:pPr algn="just">
              <a:spcBef>
                <a:spcPts val="600"/>
              </a:spcBef>
              <a:spcAft>
                <a:spcPts val="1200"/>
              </a:spcAft>
            </a:pPr>
            <a:r>
              <a:rPr lang="fr-FR" sz="1600" b="1" dirty="0">
                <a:solidFill>
                  <a:srgbClr val="ED7454"/>
                </a:solidFill>
              </a:rPr>
              <a:t> </a:t>
            </a:r>
          </a:p>
          <a:p>
            <a:pPr algn="just">
              <a:spcBef>
                <a:spcPts val="600"/>
              </a:spcBef>
              <a:spcAft>
                <a:spcPts val="1200"/>
              </a:spcAft>
            </a:pPr>
            <a:endParaRPr lang="fr-FR" sz="1600" b="1" dirty="0">
              <a:solidFill>
                <a:srgbClr val="ED7454"/>
              </a:solidFill>
            </a:endParaRPr>
          </a:p>
          <a:p>
            <a:pPr algn="just">
              <a:spcBef>
                <a:spcPts val="600"/>
              </a:spcBef>
              <a:spcAft>
                <a:spcPts val="1200"/>
              </a:spcAft>
            </a:pPr>
            <a:endParaRPr lang="fr-FR" sz="1600" b="1" dirty="0">
              <a:solidFill>
                <a:srgbClr val="ED7454"/>
              </a:solidFill>
            </a:endParaRPr>
          </a:p>
          <a:p>
            <a:pPr algn="just">
              <a:spcBef>
                <a:spcPts val="600"/>
              </a:spcBef>
              <a:spcAft>
                <a:spcPts val="1200"/>
              </a:spcAft>
            </a:pPr>
            <a:r>
              <a:rPr lang="fr-FR" sz="1600" b="1" dirty="0">
                <a:solidFill>
                  <a:srgbClr val="ED7454"/>
                </a:solidFill>
              </a:rPr>
              <a:t> </a:t>
            </a:r>
            <a:br>
              <a:rPr lang="fr-FR" sz="1600" b="1" dirty="0">
                <a:solidFill>
                  <a:srgbClr val="ED7454"/>
                </a:solidFill>
              </a:rPr>
            </a:br>
            <a:r>
              <a:rPr lang="fr-FR" sz="1400" b="1" u="sng" dirty="0"/>
              <a:t>Si un candidat ne répond pas avant la date limite</a:t>
            </a:r>
            <a:r>
              <a:rPr lang="fr-FR" sz="1400" b="1" dirty="0"/>
              <a:t>, la proposition d’admission concernée est perdue </a:t>
            </a:r>
            <a:r>
              <a:rPr lang="fr-FR" sz="1400" dirty="0"/>
              <a:t>et proposée, dès le lendemain matin, au candidat suivant sur la liste d’attente.</a:t>
            </a:r>
            <a:br>
              <a:rPr lang="fr-FR" sz="1400" dirty="0"/>
            </a:br>
            <a:br>
              <a:rPr lang="fr-FR" sz="1400" dirty="0"/>
            </a:br>
            <a:r>
              <a:rPr lang="fr-FR" sz="1400" kern="0" dirty="0"/>
              <a:t>Dans ce cas, le candidat reçoit un mail lui demandant d’indiquer, dans un délai de 3 jours, s’il souhaite converser les autres vœux qu'il a toujours en attente</a:t>
            </a:r>
          </a:p>
        </p:txBody>
      </p:sp>
      <p:pic>
        <p:nvPicPr>
          <p:cNvPr id="6" name="Image 5">
            <a:extLst>
              <a:ext uri="{FF2B5EF4-FFF2-40B4-BE49-F238E27FC236}">
                <a16:creationId xmlns:a16="http://schemas.microsoft.com/office/drawing/2014/main" id="{0A069A87-A94D-421B-AAF7-64BB843B29C7}"/>
              </a:ext>
            </a:extLst>
          </p:cNvPr>
          <p:cNvPicPr>
            <a:picLocks noChangeAspect="1"/>
          </p:cNvPicPr>
          <p:nvPr/>
        </p:nvPicPr>
        <p:blipFill>
          <a:blip r:embed="rId3"/>
          <a:stretch>
            <a:fillRect/>
          </a:stretch>
        </p:blipFill>
        <p:spPr>
          <a:xfrm>
            <a:off x="469900" y="1580385"/>
            <a:ext cx="5687677" cy="1412559"/>
          </a:xfrm>
          <a:prstGeom prst="rect">
            <a:avLst/>
          </a:prstGeom>
        </p:spPr>
      </p:pic>
      <p:sp>
        <p:nvSpPr>
          <p:cNvPr id="9" name="Flèche droite 3">
            <a:extLst>
              <a:ext uri="{FF2B5EF4-FFF2-40B4-BE49-F238E27FC236}">
                <a16:creationId xmlns:a16="http://schemas.microsoft.com/office/drawing/2014/main" id="{FD894D63-E25C-44CF-9CCE-176A8172A877}"/>
              </a:ext>
            </a:extLst>
          </p:cNvPr>
          <p:cNvSpPr/>
          <p:nvPr/>
        </p:nvSpPr>
        <p:spPr>
          <a:xfrm rot="8477828">
            <a:off x="5014668" y="2450743"/>
            <a:ext cx="493600" cy="274708"/>
          </a:xfrm>
          <a:prstGeom prst="rightArrow">
            <a:avLst/>
          </a:prstGeom>
          <a:solidFill>
            <a:srgbClr val="00009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FF9575"/>
              </a:solidFill>
            </a:endParaRPr>
          </a:p>
        </p:txBody>
      </p:sp>
      <p:sp>
        <p:nvSpPr>
          <p:cNvPr id="8" name="Rectangle à coins arrondis 7"/>
          <p:cNvSpPr/>
          <p:nvPr/>
        </p:nvSpPr>
        <p:spPr>
          <a:xfrm>
            <a:off x="3459827" y="169667"/>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délais de réponse aux propositions d’admission</a:t>
            </a:r>
          </a:p>
        </p:txBody>
      </p:sp>
    </p:spTree>
    <p:extLst>
      <p:ext uri="{BB962C8B-B14F-4D97-AF65-F5344CB8AC3E}">
        <p14:creationId xmlns:p14="http://schemas.microsoft.com/office/powerpoint/2010/main" val="3421457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solidFill>
                  <a:schemeClr val="tx1"/>
                </a:solidFill>
              </a:rPr>
              <a:pPr/>
              <a:t>27</a:t>
            </a:fld>
            <a:endParaRPr lang="fr-FR" dirty="0">
              <a:solidFill>
                <a:schemeClr val="tx1"/>
              </a:solidFill>
            </a:endParaRPr>
          </a:p>
        </p:txBody>
      </p:sp>
      <p:sp>
        <p:nvSpPr>
          <p:cNvPr id="4" name="Espace réservé du contenu 3"/>
          <p:cNvSpPr>
            <a:spLocks noGrp="1"/>
          </p:cNvSpPr>
          <p:nvPr>
            <p:ph sz="quarter" idx="14"/>
          </p:nvPr>
        </p:nvSpPr>
        <p:spPr>
          <a:xfrm>
            <a:off x="469900" y="829731"/>
            <a:ext cx="8191500" cy="3716869"/>
          </a:xfrm>
        </p:spPr>
        <p:txBody>
          <a:bodyPr/>
          <a:lstStyle/>
          <a:p>
            <a:pPr marL="285750" indent="-285750" algn="just">
              <a:spcAft>
                <a:spcPts val="600"/>
              </a:spcAft>
              <a:buFont typeface="Wingdings" panose="05000000000000000000" pitchFamily="2" charset="2"/>
              <a:buChar char="q"/>
            </a:pPr>
            <a:r>
              <a:rPr lang="fr-FR" sz="1400" b="1" dirty="0">
                <a:solidFill>
                  <a:srgbClr val="000091"/>
                </a:solidFill>
              </a:rPr>
              <a:t>En se connectant à son dossier </a:t>
            </a:r>
            <a:r>
              <a:rPr lang="fr-FR" sz="1400" b="1" u="sng" dirty="0">
                <a:solidFill>
                  <a:srgbClr val="000091"/>
                </a:solidFill>
              </a:rPr>
              <a:t>entre le 5 et le 8 juin 2026 </a:t>
            </a:r>
            <a:r>
              <a:rPr lang="fr-FR" sz="1400" b="1" dirty="0">
                <a:solidFill>
                  <a:srgbClr val="000091"/>
                </a:solidFill>
              </a:rPr>
              <a:t>(23h59, heure de Paris)</a:t>
            </a:r>
          </a:p>
          <a:p>
            <a:pPr marL="423450" lvl="1" indent="-171450" algn="just">
              <a:spcAft>
                <a:spcPts val="0"/>
              </a:spcAft>
              <a:buFont typeface="Wingdings" panose="05000000000000000000" pitchFamily="2" charset="2"/>
              <a:buChar char="Ø"/>
            </a:pPr>
            <a:r>
              <a:rPr lang="fr-FR" sz="1300" dirty="0"/>
              <a:t>le candidat sélectionne et classe par ordre de préférence les vœux en attente qu’il souhaite conserver.</a:t>
            </a:r>
          </a:p>
          <a:p>
            <a:pPr marL="423450" lvl="1" indent="-171450" algn="just">
              <a:spcAft>
                <a:spcPts val="0"/>
              </a:spcAft>
              <a:buFont typeface="Wingdings" panose="05000000000000000000" pitchFamily="2" charset="2"/>
              <a:buChar char="Ø"/>
            </a:pPr>
            <a:r>
              <a:rPr lang="fr-FR" sz="1300" dirty="0"/>
              <a:t>Les formations n’auront jamais accès à son classement.</a:t>
            </a:r>
          </a:p>
          <a:p>
            <a:pPr marL="423450" lvl="1" indent="-171450" algn="just">
              <a:spcAft>
                <a:spcPts val="0"/>
              </a:spcAft>
              <a:buFont typeface="Wingdings" panose="05000000000000000000" pitchFamily="2" charset="2"/>
              <a:buChar char="Ø"/>
            </a:pPr>
            <a:r>
              <a:rPr lang="fr-FR" sz="1300" dirty="0"/>
              <a:t>Le classement ne modifie pas la place dans la liste d’attente de la formation.</a:t>
            </a:r>
          </a:p>
          <a:p>
            <a:pPr lvl="1" indent="0" algn="just">
              <a:spcAft>
                <a:spcPts val="0"/>
              </a:spcAft>
              <a:buNone/>
            </a:pPr>
            <a:endParaRPr lang="fr-FR" sz="400" dirty="0"/>
          </a:p>
          <a:p>
            <a:pPr marL="285750" lvl="0" indent="-285750" algn="just">
              <a:spcBef>
                <a:spcPts val="600"/>
              </a:spcBef>
              <a:spcAft>
                <a:spcPts val="600"/>
              </a:spcAft>
              <a:buFont typeface="Wingdings" panose="05000000000000000000" pitchFamily="2" charset="2"/>
              <a:buChar char="q"/>
            </a:pPr>
            <a:r>
              <a:rPr lang="fr-FR" sz="1400" b="1" u="sng" dirty="0">
                <a:solidFill>
                  <a:srgbClr val="000091"/>
                </a:solidFill>
              </a:rPr>
              <a:t>À compter du 9 juin 2026</a:t>
            </a:r>
            <a:endParaRPr lang="fr-FR" sz="1400" b="1" dirty="0">
              <a:solidFill>
                <a:srgbClr val="000091"/>
              </a:solidFill>
            </a:endParaRPr>
          </a:p>
          <a:p>
            <a:pPr marL="423450" lvl="1" indent="-171450" algn="just">
              <a:spcAft>
                <a:spcPts val="0"/>
              </a:spcAft>
              <a:buFont typeface="Wingdings" panose="05000000000000000000" pitchFamily="2" charset="2"/>
              <a:buChar char="Ø"/>
            </a:pPr>
            <a:r>
              <a:rPr lang="fr-FR" sz="1300" b="1" dirty="0"/>
              <a:t>Les vœux en attente non classés avant le 8 juin 23h59 sont supprimés </a:t>
            </a:r>
          </a:p>
          <a:p>
            <a:pPr marL="423450" lvl="1" indent="-171450" algn="just">
              <a:spcAft>
                <a:spcPts val="0"/>
              </a:spcAft>
              <a:buFont typeface="Wingdings" panose="05000000000000000000" pitchFamily="2" charset="2"/>
              <a:buChar char="Ø"/>
            </a:pPr>
            <a:r>
              <a:rPr lang="fr-FR" sz="1300" dirty="0"/>
              <a:t>Si un candidat reçoit une proposition d’admission pour un vœu en attente classé : </a:t>
            </a:r>
          </a:p>
          <a:p>
            <a:pPr marL="717750" lvl="2" indent="-285750" algn="just">
              <a:spcAft>
                <a:spcPts val="600"/>
              </a:spcAft>
              <a:buFont typeface="Wingdings" panose="05000000000000000000" pitchFamily="2" charset="2"/>
              <a:buChar char="§"/>
            </a:pPr>
            <a:r>
              <a:rPr lang="fr-FR" sz="1300" dirty="0"/>
              <a:t>Il peut choisir d’accepter ou de refuser cette proposition</a:t>
            </a:r>
          </a:p>
          <a:p>
            <a:pPr marL="717750" lvl="2" indent="-285750" algn="just">
              <a:spcAft>
                <a:spcPts val="600"/>
              </a:spcAft>
              <a:buFont typeface="Wingdings" panose="05000000000000000000" pitchFamily="2" charset="2"/>
              <a:buChar char="§"/>
            </a:pPr>
            <a:r>
              <a:rPr lang="fr-FR" sz="1300" dirty="0"/>
              <a:t>Tous les vœux qui viennent après dans son classement sont supprimés </a:t>
            </a:r>
          </a:p>
          <a:p>
            <a:pPr lvl="0" algn="just">
              <a:spcAft>
                <a:spcPts val="0"/>
              </a:spcAft>
              <a:defRPr/>
            </a:pPr>
            <a:endParaRPr lang="fr-FR" sz="600" b="1" u="sng" dirty="0"/>
          </a:p>
          <a:p>
            <a:pPr lvl="0" algn="just">
              <a:spcAft>
                <a:spcPts val="0"/>
              </a:spcAft>
              <a:defRPr/>
            </a:pPr>
            <a:r>
              <a:rPr lang="fr-FR" sz="1200" b="1" u="sng" dirty="0"/>
              <a:t>Par exemple </a:t>
            </a:r>
            <a:r>
              <a:rPr lang="fr-FR" sz="1200" b="1" dirty="0"/>
              <a:t>: </a:t>
            </a:r>
            <a:r>
              <a:rPr lang="fr-FR" sz="1200" dirty="0"/>
              <a:t>Paul a classé 5 vœux en attente. S’il reçoit une proposition d’admission relative à son vœu classé en 1</a:t>
            </a:r>
            <a:r>
              <a:rPr lang="fr-FR" sz="1200" baseline="30000" dirty="0"/>
              <a:t>er</a:t>
            </a:r>
            <a:r>
              <a:rPr lang="fr-FR" sz="1200" dirty="0"/>
              <a:t>, ses vœux en position 2, 3, 4 et 5 sont supprimés. S’il avait déjà accepté une proposition  d’admission, il devra choisir entre la nouvelle proposition et celle déjà acceptée.</a:t>
            </a:r>
          </a:p>
          <a:p>
            <a:pPr lvl="0" algn="just">
              <a:spcAft>
                <a:spcPts val="0"/>
              </a:spcAft>
              <a:defRPr/>
            </a:pPr>
            <a:endParaRPr lang="fr-FR" sz="900" dirty="0"/>
          </a:p>
          <a:p>
            <a:pPr lvl="0" algn="just">
              <a:spcAft>
                <a:spcPts val="0"/>
              </a:spcAft>
              <a:defRPr/>
            </a:pPr>
            <a:r>
              <a:rPr lang="fr-FR" sz="1400" b="1" dirty="0"/>
              <a:t>Le bon réflexe : tester ses connaissances et les interfaces (quiz, vidéos, infographies, site d’entrainement)</a:t>
            </a:r>
          </a:p>
          <a:p>
            <a:endParaRPr lang="fr-FR" sz="1300" dirty="0"/>
          </a:p>
        </p:txBody>
      </p:sp>
      <p:sp>
        <p:nvSpPr>
          <p:cNvPr id="5" name="Rectangle à coins arrondis 4"/>
          <p:cNvSpPr/>
          <p:nvPr/>
        </p:nvSpPr>
        <p:spPr>
          <a:xfrm>
            <a:off x="3634637" y="224677"/>
            <a:ext cx="5026763"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classer les vœux en attente ?</a:t>
            </a:r>
          </a:p>
        </p:txBody>
      </p:sp>
    </p:spTree>
    <p:extLst>
      <p:ext uri="{BB962C8B-B14F-4D97-AF65-F5344CB8AC3E}">
        <p14:creationId xmlns:p14="http://schemas.microsoft.com/office/powerpoint/2010/main" val="27922795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295261" y="872238"/>
            <a:ext cx="8417559" cy="3911262"/>
          </a:xfrm>
        </p:spPr>
        <p:txBody>
          <a:bodyPr/>
          <a:lstStyle/>
          <a:p>
            <a:pPr marL="177800" lvl="0" indent="-177800" defTabSz="457200">
              <a:spcBef>
                <a:spcPct val="20000"/>
              </a:spcBef>
              <a:spcAft>
                <a:spcPts val="0"/>
              </a:spcAft>
              <a:buClr>
                <a:srgbClr val="FF0000"/>
              </a:buClr>
              <a:buSzPct val="100000"/>
              <a:buFont typeface="Lucida Grande"/>
              <a:buChar char="&gt;"/>
            </a:pPr>
            <a:r>
              <a:rPr lang="fr-FR" sz="1400" b="1" dirty="0">
                <a:solidFill>
                  <a:srgbClr val="000091"/>
                </a:solidFill>
              </a:rPr>
              <a:t> </a:t>
            </a:r>
            <a:r>
              <a:rPr lang="fr-FR" sz="1600" b="1" dirty="0">
                <a:solidFill>
                  <a:srgbClr val="000091"/>
                </a:solidFill>
              </a:rPr>
              <a:t>Le candidat reçoit une seule proposition d’admission et il a des vœux en attente :</a:t>
            </a:r>
          </a:p>
          <a:p>
            <a:pPr marL="627063" lvl="1" indent="-169863" algn="just" defTabSz="457200">
              <a:spcBef>
                <a:spcPct val="20000"/>
              </a:spcBef>
              <a:spcAft>
                <a:spcPts val="0"/>
              </a:spcAft>
              <a:buClr>
                <a:srgbClr val="000091"/>
              </a:buClr>
            </a:pPr>
            <a:r>
              <a:rPr lang="fr-FR" sz="1300" dirty="0"/>
              <a:t>Il</a:t>
            </a:r>
            <a:r>
              <a:rPr lang="fr-FR" sz="1300" dirty="0">
                <a:solidFill>
                  <a:srgbClr val="3D566E"/>
                </a:solidFill>
              </a:rPr>
              <a:t> </a:t>
            </a:r>
            <a:r>
              <a:rPr lang="fr-FR" sz="1300" dirty="0"/>
              <a:t>accepte la proposition </a:t>
            </a:r>
            <a:r>
              <a:rPr lang="fr-FR" sz="1300" dirty="0">
                <a:solidFill>
                  <a:schemeClr val="tx1"/>
                </a:solidFill>
              </a:rPr>
              <a:t>(ou y renonce). Il doit en même temps indiquer le(s) vœu(x) en attente qu’il souhaite conserver</a:t>
            </a:r>
          </a:p>
          <a:p>
            <a:pPr marL="627063" lvl="1" indent="-169863" algn="just" defTabSz="457200">
              <a:spcBef>
                <a:spcPct val="20000"/>
              </a:spcBef>
              <a:spcAft>
                <a:spcPts val="0"/>
              </a:spcAft>
              <a:buClr>
                <a:srgbClr val="000091"/>
              </a:buClr>
            </a:pPr>
            <a:r>
              <a:rPr lang="fr-FR" sz="1300" dirty="0">
                <a:solidFill>
                  <a:schemeClr val="tx1"/>
                </a:solidFill>
              </a:rPr>
              <a:t>S’il accepte définitivement la proposition, cela signifie qu’il renonce à tous ses autres vœux. Il consulte alors les</a:t>
            </a:r>
            <a:r>
              <a:rPr lang="fr-FR" sz="1300" dirty="0">
                <a:solidFill>
                  <a:srgbClr val="0C5076"/>
                </a:solidFill>
              </a:rPr>
              <a:t> </a:t>
            </a:r>
            <a:r>
              <a:rPr lang="fr-FR" sz="1300" b="1" dirty="0"/>
              <a:t>modalités d’inscription administrative </a:t>
            </a:r>
            <a:r>
              <a:rPr lang="fr-FR" sz="1300" dirty="0">
                <a:solidFill>
                  <a:schemeClr val="tx1"/>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1400" dirty="0">
              <a:solidFill>
                <a:srgbClr val="3D566E"/>
              </a:solidFill>
            </a:endParaRPr>
          </a:p>
          <a:p>
            <a:pPr marL="177800" indent="-177800" defTabSz="457200">
              <a:spcBef>
                <a:spcPct val="20000"/>
              </a:spcBef>
              <a:spcAft>
                <a:spcPts val="0"/>
              </a:spcAft>
              <a:buClr>
                <a:srgbClr val="FF0000"/>
              </a:buClr>
              <a:buSzPct val="100000"/>
              <a:buFont typeface="Lucida Grande"/>
              <a:buChar char="&gt;"/>
            </a:pPr>
            <a:r>
              <a:rPr lang="fr-FR" sz="1400" b="1" dirty="0"/>
              <a:t> </a:t>
            </a:r>
            <a:r>
              <a:rPr lang="fr-FR" sz="1600" b="1" dirty="0">
                <a:solidFill>
                  <a:srgbClr val="000091"/>
                </a:solidFill>
              </a:rPr>
              <a:t>Le candidat reçoit plusieurs propositions d’admission et il a des vœux en attente :</a:t>
            </a:r>
          </a:p>
          <a:p>
            <a:pPr marL="627063" lvl="1" indent="-169863" algn="just" defTabSz="457200">
              <a:spcBef>
                <a:spcPct val="20000"/>
              </a:spcBef>
              <a:spcAft>
                <a:spcPts val="0"/>
              </a:spcAft>
              <a:buClr>
                <a:srgbClr val="000091"/>
              </a:buClr>
            </a:pPr>
            <a:r>
              <a:rPr lang="fr-FR" sz="1300" dirty="0"/>
              <a:t>Il ne peut accepter </a:t>
            </a:r>
            <a:r>
              <a:rPr lang="fr-FR" sz="1300" b="1" dirty="0"/>
              <a:t>qu’une seule proposition à la fois</a:t>
            </a:r>
            <a:r>
              <a:rPr lang="fr-FR" sz="1300" dirty="0">
                <a:solidFill>
                  <a:srgbClr val="3D566E"/>
                </a:solidFill>
              </a:rPr>
              <a:t>. </a:t>
            </a:r>
          </a:p>
          <a:p>
            <a:pPr marL="1076057" lvl="2" indent="-226478" defTabSz="609585">
              <a:spcBef>
                <a:spcPct val="20000"/>
              </a:spcBef>
              <a:spcAft>
                <a:spcPts val="0"/>
              </a:spcAft>
              <a:buClr>
                <a:srgbClr val="000091"/>
              </a:buClr>
            </a:pPr>
            <a:r>
              <a:rPr lang="fr-FR" sz="1200" dirty="0">
                <a:solidFill>
                  <a:schemeClr val="tx1"/>
                </a:solidFill>
              </a:rPr>
              <a:t>En faisant le choix de la proposition qui a sa préférence, il libère des places pour d’autres candidats en attente.</a:t>
            </a:r>
          </a:p>
          <a:p>
            <a:pPr marL="1076057" lvl="2" indent="-226478" algn="just" defTabSz="609585">
              <a:spcBef>
                <a:spcPct val="20000"/>
              </a:spcBef>
              <a:spcAft>
                <a:spcPts val="0"/>
              </a:spcAft>
              <a:buClr>
                <a:srgbClr val="000091"/>
              </a:buClr>
            </a:pPr>
            <a:r>
              <a:rPr lang="fr-FR" sz="1200" dirty="0">
                <a:solidFill>
                  <a:schemeClr val="tx1"/>
                </a:solidFill>
              </a:rPr>
              <a:t>Lorsque les propositions ont des dates d’échéance différentes, s’il hésite, il peut d’abord accepter la proposition d’admission ayant l’échéance de date la plus proche et pour celles dont les dates limites ne sont pas arrivées à échéance, se donner un délai de réflexion (bouton « réfléchir ») jusqu’à la date limite de réponse indiquée pour chacune de ces autres propositions.</a:t>
            </a:r>
          </a:p>
          <a:p>
            <a:pPr marL="627063" lvl="1" indent="-169863" algn="just" defTabSz="457200">
              <a:spcBef>
                <a:spcPct val="20000"/>
              </a:spcBef>
              <a:spcAft>
                <a:spcPts val="0"/>
              </a:spcAft>
              <a:buClr>
                <a:srgbClr val="000091"/>
              </a:buClr>
            </a:pPr>
            <a:r>
              <a:rPr lang="fr-FR" sz="1300" dirty="0">
                <a:solidFill>
                  <a:schemeClr val="tx1"/>
                </a:solidFill>
              </a:rPr>
              <a:t>Il peut indiquer le(s) vœu(x) en attente qu’il souhaite conserver.</a:t>
            </a:r>
          </a:p>
          <a:p>
            <a:pPr marL="627063" lvl="1" indent="-169863" algn="just" defTabSz="457200">
              <a:spcBef>
                <a:spcPct val="20000"/>
              </a:spcBef>
              <a:spcAft>
                <a:spcPts val="0"/>
              </a:spcAft>
              <a:buClr>
                <a:srgbClr val="000091"/>
              </a:buClr>
            </a:pPr>
            <a:r>
              <a:rPr lang="fr-FR" sz="1300" dirty="0">
                <a:solidFill>
                  <a:schemeClr val="tx1"/>
                </a:solidFill>
              </a:rPr>
              <a:t>S’il accepte définitivement une proposition, cela signifie qu’il renonce aux autres vœux. Il consulte alors les</a:t>
            </a:r>
            <a:r>
              <a:rPr lang="fr-FR" sz="1300" dirty="0">
                <a:solidFill>
                  <a:srgbClr val="0C5076"/>
                </a:solidFill>
              </a:rPr>
              <a:t> </a:t>
            </a:r>
            <a:r>
              <a:rPr lang="fr-FR" sz="1300" b="1" dirty="0"/>
              <a:t>modalités d’inscription administrative </a:t>
            </a:r>
            <a:r>
              <a:rPr lang="fr-FR" sz="1300" dirty="0">
                <a:solidFill>
                  <a:schemeClr val="tx1"/>
                </a:solidFill>
              </a:rPr>
              <a:t>de la formation acceptée.</a:t>
            </a:r>
          </a:p>
          <a:p>
            <a:pPr marL="177800" lvl="0" indent="-177800" algn="just" defTabSz="457200">
              <a:spcAft>
                <a:spcPts val="0"/>
              </a:spcAft>
              <a:buClr>
                <a:srgbClr val="FF0000"/>
              </a:buClr>
              <a:buSzPct val="100000"/>
              <a:buFont typeface="Lucida Grande"/>
              <a:buChar char="&gt;"/>
            </a:pPr>
            <a:endParaRPr lang="fr-FR" sz="1400" dirty="0">
              <a:solidFill>
                <a:srgbClr val="3D566E"/>
              </a:solidFill>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28</a:t>
            </a:fld>
            <a:endParaRPr lang="fr-FR" dirty="0">
              <a:solidFill>
                <a:schemeClr val="tx1"/>
              </a:solidFill>
            </a:endParaRPr>
          </a:p>
        </p:txBody>
      </p:sp>
      <p:sp>
        <p:nvSpPr>
          <p:cNvPr id="5" name="Rectangle à coins arrondis 4"/>
          <p:cNvSpPr/>
          <p:nvPr/>
        </p:nvSpPr>
        <p:spPr>
          <a:xfrm>
            <a:off x="3424369" y="205180"/>
            <a:ext cx="524255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Comment répondre aux propositions d’admission ?</a:t>
            </a:r>
          </a:p>
        </p:txBody>
      </p:sp>
    </p:spTree>
    <p:extLst>
      <p:ext uri="{BB962C8B-B14F-4D97-AF65-F5344CB8AC3E}">
        <p14:creationId xmlns:p14="http://schemas.microsoft.com/office/powerpoint/2010/main" val="25078983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29</a:t>
            </a:fld>
            <a:endParaRPr lang="fr-FR" dirty="0"/>
          </a:p>
        </p:txBody>
      </p:sp>
      <p:sp>
        <p:nvSpPr>
          <p:cNvPr id="5" name="Espace réservé du contenu 4"/>
          <p:cNvSpPr>
            <a:spLocks noGrp="1"/>
          </p:cNvSpPr>
          <p:nvPr>
            <p:ph sz="quarter" idx="14"/>
          </p:nvPr>
        </p:nvSpPr>
        <p:spPr>
          <a:xfrm>
            <a:off x="377662" y="914400"/>
            <a:ext cx="8298794" cy="3772860"/>
          </a:xfrm>
        </p:spPr>
        <p:txBody>
          <a:bodyPr/>
          <a:lstStyle/>
          <a:p>
            <a:pPr algn="just">
              <a:spcBef>
                <a:spcPts val="1200"/>
              </a:spcBef>
              <a:spcAft>
                <a:spcPts val="1200"/>
              </a:spcAft>
            </a:pPr>
            <a:endParaRPr lang="fr-FR" sz="800" b="1" u="sng" dirty="0"/>
          </a:p>
          <a:p>
            <a:pPr algn="just">
              <a:spcAft>
                <a:spcPts val="1200"/>
              </a:spcAft>
            </a:pPr>
            <a:r>
              <a:rPr lang="fr-FR" sz="1400" b="1" u="sng" dirty="0"/>
              <a:t>Fin de la phase d’admission principale le 11 juillet 2026</a:t>
            </a:r>
          </a:p>
          <a:p>
            <a:pPr algn="just"/>
            <a:r>
              <a:rPr lang="fr-FR" sz="1400" b="1" dirty="0"/>
              <a:t>Que signifie la fin de la phase principale ? </a:t>
            </a:r>
          </a:p>
          <a:p>
            <a:pPr marL="171450" indent="-171450" algn="just">
              <a:spcAft>
                <a:spcPts val="1200"/>
              </a:spcAft>
              <a:buFont typeface="Wingdings" panose="05000000000000000000" pitchFamily="2" charset="2"/>
              <a:buChar char="Ø"/>
            </a:pPr>
            <a:r>
              <a:rPr lang="fr-FR" sz="1200" dirty="0"/>
              <a:t>Les formations sont complètes, les listes d’attente n’évoluent plus. </a:t>
            </a:r>
          </a:p>
          <a:p>
            <a:pPr marL="171450" indent="-171450" algn="just">
              <a:spcAft>
                <a:spcPts val="1200"/>
              </a:spcAft>
              <a:buFont typeface="Wingdings" panose="05000000000000000000" pitchFamily="2" charset="2"/>
              <a:buChar char="Ø"/>
            </a:pPr>
            <a:r>
              <a:rPr lang="fr-FR" sz="1200" b="1" dirty="0"/>
              <a:t>Le 11 juillet 2026</a:t>
            </a:r>
            <a:r>
              <a:rPr lang="fr-FR" sz="1200" dirty="0"/>
              <a:t>, les vœux en attente classés par les candidats et toujours présents dans leur dossier seront automatiquement archivés dans leur dossier. </a:t>
            </a:r>
          </a:p>
          <a:p>
            <a:pPr algn="just">
              <a:spcAft>
                <a:spcPts val="1200"/>
              </a:spcAft>
            </a:pPr>
            <a:r>
              <a:rPr lang="fr-FR" sz="1200" dirty="0"/>
              <a:t>Ainsi, si une place venait à se libérer de manière exceptionnelle pendant l’été (suite au désistement d’un candidat admis), elle sera proposée au 1</a:t>
            </a:r>
            <a:r>
              <a:rPr lang="fr-FR" sz="1200" baseline="30000" dirty="0"/>
              <a:t>er</a:t>
            </a:r>
            <a:r>
              <a:rPr lang="fr-FR" sz="1200" dirty="0"/>
              <a:t>  candidat sur la liste d’attente. </a:t>
            </a:r>
          </a:p>
          <a:p>
            <a:pPr algn="just">
              <a:spcAft>
                <a:spcPts val="1200"/>
              </a:spcAft>
            </a:pPr>
            <a:endParaRPr lang="fr-FR" sz="1200" dirty="0">
              <a:latin typeface="Marianne" panose="02000000000000000000" pitchFamily="2" charset="0"/>
            </a:endParaRPr>
          </a:p>
          <a:p>
            <a:pPr algn="just">
              <a:spcAft>
                <a:spcPts val="1200"/>
              </a:spcAft>
            </a:pPr>
            <a:endParaRPr lang="fr-FR" sz="1200" dirty="0">
              <a:latin typeface="Marianne" panose="02000000000000000000" pitchFamily="2" charset="0"/>
            </a:endParaRPr>
          </a:p>
          <a:p>
            <a:pPr marL="171450" indent="-171450">
              <a:buFont typeface="Wingdings" panose="05000000000000000000" pitchFamily="2" charset="2"/>
              <a:buChar char="Ø"/>
            </a:pPr>
            <a:endParaRPr lang="fr-FR" b="1" dirty="0">
              <a:latin typeface="Marianne" panose="02000000000000000000" pitchFamily="2" charset="0"/>
              <a:cs typeface="Tahoma"/>
            </a:endParaRPr>
          </a:p>
          <a:p>
            <a:endParaRPr lang="fr-FR" dirty="0">
              <a:latin typeface="Marianne" panose="02000000000000000000" pitchFamily="2" charset="0"/>
              <a:cs typeface="Tahoma"/>
            </a:endParaRPr>
          </a:p>
          <a:p>
            <a:endParaRPr lang="fr-FR" sz="1400" dirty="0"/>
          </a:p>
          <a:p>
            <a:endParaRPr lang="fr-FR" dirty="0">
              <a:latin typeface="Marianne" panose="02000000000000000000" pitchFamily="2" charset="0"/>
            </a:endParaRPr>
          </a:p>
          <a:p>
            <a:endParaRPr lang="fr-FR" dirty="0">
              <a:latin typeface="Marianne" panose="02000000000000000000" pitchFamily="2" charset="0"/>
            </a:endParaRPr>
          </a:p>
          <a:p>
            <a:r>
              <a:rPr lang="fr-FR" dirty="0"/>
              <a:t> </a:t>
            </a:r>
          </a:p>
          <a:p>
            <a:endParaRPr lang="fr-FR" dirty="0"/>
          </a:p>
        </p:txBody>
      </p:sp>
      <p:sp>
        <p:nvSpPr>
          <p:cNvPr id="7" name="ZoneTexte 6"/>
          <p:cNvSpPr txBox="1"/>
          <p:nvPr/>
        </p:nvSpPr>
        <p:spPr>
          <a:xfrm>
            <a:off x="377662" y="3203067"/>
            <a:ext cx="7883688" cy="1107996"/>
          </a:xfrm>
          <a:prstGeom prst="rect">
            <a:avLst/>
          </a:prstGeom>
          <a:solidFill>
            <a:srgbClr val="FF9575"/>
          </a:solidFill>
        </p:spPr>
        <p:txBody>
          <a:bodyPr wrap="square">
            <a:spAutoFit/>
          </a:bodyPr>
          <a:lstStyle>
            <a:defPPr>
              <a:defRPr lang="fr-FR"/>
            </a:defPPr>
            <a:lvl1pPr algn="ctr">
              <a:defRPr sz="1600" b="1">
                <a:solidFill>
                  <a:schemeClr val="bg1"/>
                </a:solidFill>
              </a:defRPr>
            </a:lvl1pPr>
          </a:lstStyle>
          <a:p>
            <a:pPr algn="l"/>
            <a:r>
              <a:rPr lang="fr-FR" sz="1100" dirty="0">
                <a:solidFill>
                  <a:srgbClr val="000091"/>
                </a:solidFill>
              </a:rPr>
              <a:t>À savoir</a:t>
            </a:r>
          </a:p>
          <a:p>
            <a:pPr algn="l"/>
            <a:endParaRPr lang="fr-FR" sz="1100" dirty="0">
              <a:solidFill>
                <a:srgbClr val="000091"/>
              </a:solidFill>
            </a:endParaRPr>
          </a:p>
          <a:p>
            <a:pPr algn="l"/>
            <a:r>
              <a:rPr lang="fr-FR" sz="1100" dirty="0">
                <a:solidFill>
                  <a:srgbClr val="000091"/>
                </a:solidFill>
              </a:rPr>
              <a:t>Un répondeur automatique pour partir l’esprit tranquille pendant l’été </a:t>
            </a:r>
            <a:endParaRPr lang="fr-FR" sz="1100" b="0" dirty="0">
              <a:solidFill>
                <a:srgbClr val="000091"/>
              </a:solidFill>
            </a:endParaRPr>
          </a:p>
          <a:p>
            <a:pPr algn="just"/>
            <a:r>
              <a:rPr lang="fr-FR" sz="1100" b="0" dirty="0"/>
              <a:t> &gt; Les candidats qui ont choisi d’archiver des vœux en attente peuvent recevoir exceptionnellement une proposition d’admission pendant l’été. Ils pourront activer le répondeur automatique entre le 13 juillet et le 18 août 2026. </a:t>
            </a:r>
          </a:p>
          <a:p>
            <a:pPr algn="l"/>
            <a:r>
              <a:rPr lang="fr-FR" sz="1100" dirty="0">
                <a:solidFill>
                  <a:srgbClr val="000091"/>
                </a:solidFill>
              </a:rPr>
              <a:t>Dès qu’une proposition leur est faite, le répondeur automatique l’accepte à leur place.</a:t>
            </a:r>
          </a:p>
        </p:txBody>
      </p:sp>
      <p:sp>
        <p:nvSpPr>
          <p:cNvPr id="6" name="Rectangle à coins arrondis 5"/>
          <p:cNvSpPr/>
          <p:nvPr/>
        </p:nvSpPr>
        <p:spPr>
          <a:xfrm>
            <a:off x="4049249" y="268957"/>
            <a:ext cx="454230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 de la phase d’admission principale</a:t>
            </a:r>
          </a:p>
        </p:txBody>
      </p:sp>
    </p:spTree>
    <p:extLst>
      <p:ext uri="{BB962C8B-B14F-4D97-AF65-F5344CB8AC3E}">
        <p14:creationId xmlns:p14="http://schemas.microsoft.com/office/powerpoint/2010/main" val="2910492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CBB24556-11AB-42C2-A8FF-9BBF4A8112B4}" type="datetime1">
              <a:rPr lang="fr-FR" cap="all" smtClean="0"/>
              <a:t>29/12/2025</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a:t>
            </a:fld>
            <a:endParaRPr lang="fr-FR" dirty="0"/>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086804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pPr/>
              <a:t>30</a:t>
            </a:fld>
            <a:endParaRPr lang="fr-FR" dirty="0"/>
          </a:p>
        </p:txBody>
      </p:sp>
      <p:sp>
        <p:nvSpPr>
          <p:cNvPr id="5" name="Espace réservé du contenu 4"/>
          <p:cNvSpPr>
            <a:spLocks noGrp="1"/>
          </p:cNvSpPr>
          <p:nvPr>
            <p:ph sz="quarter" idx="14"/>
          </p:nvPr>
        </p:nvSpPr>
        <p:spPr>
          <a:xfrm>
            <a:off x="377662" y="914400"/>
            <a:ext cx="8298794" cy="3772860"/>
          </a:xfrm>
        </p:spPr>
        <p:txBody>
          <a:bodyPr/>
          <a:lstStyle/>
          <a:p>
            <a:pPr algn="just">
              <a:spcBef>
                <a:spcPts val="1200"/>
              </a:spcBef>
              <a:spcAft>
                <a:spcPts val="1200"/>
              </a:spcAft>
            </a:pPr>
            <a:endParaRPr lang="fr-FR" sz="800" b="1" u="sng" dirty="0"/>
          </a:p>
          <a:p>
            <a:pPr algn="just">
              <a:spcAft>
                <a:spcPts val="1200"/>
              </a:spcAft>
            </a:pPr>
            <a:r>
              <a:rPr lang="fr-FR" sz="1400" b="1" u="sng" dirty="0"/>
              <a:t>Fin de la phase d’admission principale le 11 juillet 2026</a:t>
            </a:r>
          </a:p>
          <a:p>
            <a:pPr algn="just"/>
            <a:r>
              <a:rPr lang="fr-FR" sz="1400" b="1" dirty="0"/>
              <a:t>Que signifie la fin de la phase principale ? </a:t>
            </a:r>
          </a:p>
          <a:p>
            <a:pPr marL="171450" indent="-171450" algn="just">
              <a:spcAft>
                <a:spcPts val="1200"/>
              </a:spcAft>
              <a:buFont typeface="Wingdings" panose="05000000000000000000" pitchFamily="2" charset="2"/>
              <a:buChar char="Ø"/>
            </a:pPr>
            <a:r>
              <a:rPr lang="fr-FR" sz="1200" dirty="0"/>
              <a:t>Les formations sont complètes, les listes d’attente n’évoluent plus. </a:t>
            </a:r>
          </a:p>
          <a:p>
            <a:pPr marL="171450" indent="-171450" algn="just">
              <a:spcAft>
                <a:spcPts val="1200"/>
              </a:spcAft>
              <a:buFont typeface="Wingdings" panose="05000000000000000000" pitchFamily="2" charset="2"/>
              <a:buChar char="Ø"/>
            </a:pPr>
            <a:r>
              <a:rPr lang="fr-FR" sz="1200" b="1" dirty="0"/>
              <a:t>Le 11 juillet 2026</a:t>
            </a:r>
            <a:r>
              <a:rPr lang="fr-FR" sz="1200" dirty="0"/>
              <a:t>, les vœux en attente classés par les candidats et toujours présents dans leur dossier seront automatiquement archivés dans leur dossier. </a:t>
            </a:r>
          </a:p>
          <a:p>
            <a:pPr algn="just">
              <a:spcAft>
                <a:spcPts val="1200"/>
              </a:spcAft>
            </a:pPr>
            <a:r>
              <a:rPr lang="fr-FR" sz="1200" dirty="0"/>
              <a:t>Ainsi, si une place venait à se libérer de manière exceptionnelle pendant l’été (suite au désistement d’un candidat admis), elle sera proposée au 1</a:t>
            </a:r>
            <a:r>
              <a:rPr lang="fr-FR" sz="1200" baseline="30000" dirty="0"/>
              <a:t>er</a:t>
            </a:r>
            <a:r>
              <a:rPr lang="fr-FR" sz="1200" dirty="0"/>
              <a:t>  candidat sur la liste d’attente. </a:t>
            </a:r>
          </a:p>
          <a:p>
            <a:pPr algn="just">
              <a:spcAft>
                <a:spcPts val="1200"/>
              </a:spcAft>
            </a:pPr>
            <a:endParaRPr lang="fr-FR" sz="1200" dirty="0">
              <a:latin typeface="Marianne" panose="02000000000000000000" pitchFamily="2" charset="0"/>
            </a:endParaRPr>
          </a:p>
          <a:p>
            <a:pPr algn="just">
              <a:spcAft>
                <a:spcPts val="1200"/>
              </a:spcAft>
            </a:pPr>
            <a:endParaRPr lang="fr-FR" sz="1200" dirty="0">
              <a:latin typeface="Marianne" panose="02000000000000000000" pitchFamily="2" charset="0"/>
            </a:endParaRPr>
          </a:p>
          <a:p>
            <a:pPr marL="171450" indent="-171450">
              <a:buFont typeface="Wingdings" panose="05000000000000000000" pitchFamily="2" charset="2"/>
              <a:buChar char="Ø"/>
            </a:pPr>
            <a:endParaRPr lang="fr-FR" b="1" dirty="0">
              <a:latin typeface="Marianne" panose="02000000000000000000" pitchFamily="2" charset="0"/>
              <a:cs typeface="Tahoma"/>
            </a:endParaRPr>
          </a:p>
          <a:p>
            <a:endParaRPr lang="fr-FR" dirty="0">
              <a:latin typeface="Marianne" panose="02000000000000000000" pitchFamily="2" charset="0"/>
              <a:cs typeface="Tahoma"/>
            </a:endParaRPr>
          </a:p>
          <a:p>
            <a:endParaRPr lang="fr-FR" sz="1400" dirty="0"/>
          </a:p>
          <a:p>
            <a:endParaRPr lang="fr-FR" dirty="0">
              <a:latin typeface="Marianne" panose="02000000000000000000" pitchFamily="2" charset="0"/>
            </a:endParaRPr>
          </a:p>
          <a:p>
            <a:endParaRPr lang="fr-FR" dirty="0">
              <a:latin typeface="Marianne" panose="02000000000000000000" pitchFamily="2" charset="0"/>
            </a:endParaRPr>
          </a:p>
          <a:p>
            <a:r>
              <a:rPr lang="fr-FR" dirty="0"/>
              <a:t> </a:t>
            </a:r>
          </a:p>
          <a:p>
            <a:endParaRPr lang="fr-FR" dirty="0"/>
          </a:p>
        </p:txBody>
      </p:sp>
      <p:sp>
        <p:nvSpPr>
          <p:cNvPr id="7" name="ZoneTexte 6"/>
          <p:cNvSpPr txBox="1"/>
          <p:nvPr/>
        </p:nvSpPr>
        <p:spPr>
          <a:xfrm>
            <a:off x="377662" y="3203067"/>
            <a:ext cx="7883688" cy="1107996"/>
          </a:xfrm>
          <a:prstGeom prst="rect">
            <a:avLst/>
          </a:prstGeom>
          <a:solidFill>
            <a:srgbClr val="FF9575"/>
          </a:solidFill>
        </p:spPr>
        <p:txBody>
          <a:bodyPr wrap="square">
            <a:spAutoFit/>
          </a:bodyPr>
          <a:lstStyle>
            <a:defPPr>
              <a:defRPr lang="fr-FR"/>
            </a:defPPr>
            <a:lvl1pPr algn="ctr">
              <a:defRPr sz="1600" b="1">
                <a:solidFill>
                  <a:schemeClr val="bg1"/>
                </a:solidFill>
              </a:defRPr>
            </a:lvl1pPr>
          </a:lstStyle>
          <a:p>
            <a:pPr algn="l"/>
            <a:r>
              <a:rPr lang="fr-FR" sz="1100" dirty="0">
                <a:solidFill>
                  <a:srgbClr val="000091"/>
                </a:solidFill>
              </a:rPr>
              <a:t>À savoir</a:t>
            </a:r>
          </a:p>
          <a:p>
            <a:pPr algn="l"/>
            <a:endParaRPr lang="fr-FR" sz="1100" dirty="0">
              <a:solidFill>
                <a:srgbClr val="000091"/>
              </a:solidFill>
            </a:endParaRPr>
          </a:p>
          <a:p>
            <a:pPr algn="l"/>
            <a:r>
              <a:rPr lang="fr-FR" sz="1100" dirty="0">
                <a:solidFill>
                  <a:srgbClr val="000091"/>
                </a:solidFill>
              </a:rPr>
              <a:t>Un répondeur automatique pour partir l’esprit tranquille pendant l’été </a:t>
            </a:r>
            <a:endParaRPr lang="fr-FR" sz="1100" b="0" dirty="0">
              <a:solidFill>
                <a:srgbClr val="000091"/>
              </a:solidFill>
            </a:endParaRPr>
          </a:p>
          <a:p>
            <a:pPr algn="just"/>
            <a:r>
              <a:rPr lang="fr-FR" sz="1100" b="0" dirty="0"/>
              <a:t> &gt; Les candidats qui ont choisi d’archiver des vœux en attente peuvent recevoir exceptionnellement une proposition d’admission pendant l’été. Ils pourront activer le répondeur automatique entre le 13 juillet et le 18 août 2026. </a:t>
            </a:r>
          </a:p>
          <a:p>
            <a:pPr algn="l"/>
            <a:r>
              <a:rPr lang="fr-FR" sz="1100" dirty="0">
                <a:solidFill>
                  <a:srgbClr val="000091"/>
                </a:solidFill>
              </a:rPr>
              <a:t>Dès qu’une proposition leur est faite, le répondeur automatique l’accepte à leur place.</a:t>
            </a:r>
          </a:p>
        </p:txBody>
      </p:sp>
      <p:sp>
        <p:nvSpPr>
          <p:cNvPr id="6" name="Rectangle à coins arrondis 5"/>
          <p:cNvSpPr/>
          <p:nvPr/>
        </p:nvSpPr>
        <p:spPr>
          <a:xfrm>
            <a:off x="4049249" y="268957"/>
            <a:ext cx="4542301"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 de la phase d’admission principale</a:t>
            </a:r>
          </a:p>
        </p:txBody>
      </p:sp>
    </p:spTree>
    <p:extLst>
      <p:ext uri="{BB962C8B-B14F-4D97-AF65-F5344CB8AC3E}">
        <p14:creationId xmlns:p14="http://schemas.microsoft.com/office/powerpoint/2010/main" val="2524476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2299" y="914400"/>
            <a:ext cx="8161699" cy="317500"/>
          </a:xfrm>
        </p:spPr>
        <p:txBody>
          <a:bodyPr/>
          <a:lstStyle/>
          <a:p>
            <a:pPr algn="just"/>
            <a:r>
              <a:rPr lang="fr-FR" sz="1600" dirty="0">
                <a:latin typeface="+mn-lt"/>
              </a:rPr>
              <a:t>Des solutions pour les candidats qui n’ont pas reçu de proposition d’admission </a:t>
            </a:r>
          </a:p>
        </p:txBody>
      </p:sp>
      <p:sp>
        <p:nvSpPr>
          <p:cNvPr id="3" name="Espace réservé du contenu 2"/>
          <p:cNvSpPr>
            <a:spLocks noGrp="1"/>
          </p:cNvSpPr>
          <p:nvPr>
            <p:ph sz="quarter" idx="14"/>
          </p:nvPr>
        </p:nvSpPr>
        <p:spPr>
          <a:xfrm>
            <a:off x="565150" y="1347614"/>
            <a:ext cx="8045450" cy="3435886"/>
          </a:xfrm>
        </p:spPr>
        <p:txBody>
          <a:bodyPr/>
          <a:lstStyle/>
          <a:p>
            <a:pPr marL="285750" lvl="0" indent="-285750" algn="just">
              <a:buFont typeface="Wingdings" panose="05000000000000000000" pitchFamily="2" charset="2"/>
              <a:buChar char="Ø"/>
            </a:pPr>
            <a:r>
              <a:rPr lang="fr-FR" sz="1400" b="1" dirty="0"/>
              <a:t>Dès le 3 juin 2026 </a:t>
            </a:r>
            <a:r>
              <a:rPr lang="fr-FR" sz="1400" dirty="0"/>
              <a:t>: les lycéens qui n'ont fait que des demandes en formations sélectives et qui n’ont reçu que des réponses négatives peuvent </a:t>
            </a:r>
            <a:r>
              <a:rPr lang="fr-FR" sz="1400" b="1" dirty="0">
                <a:solidFill>
                  <a:srgbClr val="ED7454"/>
                </a:solidFill>
              </a:rPr>
              <a:t>demander</a:t>
            </a:r>
            <a:r>
              <a:rPr lang="fr-FR" sz="1400" dirty="0">
                <a:solidFill>
                  <a:srgbClr val="ED7454"/>
                </a:solidFill>
              </a:rPr>
              <a:t> </a:t>
            </a:r>
            <a:r>
              <a:rPr lang="fr-FR" sz="1400" b="1" dirty="0">
                <a:solidFill>
                  <a:srgbClr val="ED7454"/>
                </a:solidFill>
              </a:rPr>
              <a:t>un accompagnement individuel ou collectif au lycée ou dans un CIO</a:t>
            </a:r>
            <a:r>
              <a:rPr lang="fr-FR" sz="1400" dirty="0">
                <a:solidFill>
                  <a:srgbClr val="ED7454"/>
                </a:solidFill>
              </a:rPr>
              <a:t> </a:t>
            </a:r>
            <a:r>
              <a:rPr lang="fr-FR" sz="1400" b="1" dirty="0">
                <a:solidFill>
                  <a:srgbClr val="ED7454"/>
                </a:solidFill>
              </a:rPr>
              <a:t>pour définir un nouveau projet d’orientation et préparer la phase complémentaire.</a:t>
            </a:r>
          </a:p>
          <a:p>
            <a:pPr lvl="0" algn="just"/>
            <a:endParaRPr lang="fr-FR" sz="1400" dirty="0"/>
          </a:p>
          <a:p>
            <a:pPr marL="285750" lvl="0" indent="-285750" algn="just">
              <a:buFont typeface="Wingdings" panose="05000000000000000000" pitchFamily="2" charset="2"/>
              <a:buChar char="Ø"/>
            </a:pPr>
            <a:r>
              <a:rPr lang="fr-FR" sz="1400" b="1" dirty="0"/>
              <a:t>Du 11 juin au 10 septembre 2026 </a:t>
            </a:r>
            <a:r>
              <a:rPr lang="fr-FR" sz="1400" dirty="0"/>
              <a:t>: pendant la </a:t>
            </a:r>
            <a:r>
              <a:rPr lang="fr-FR" sz="1400" b="1" dirty="0">
                <a:solidFill>
                  <a:srgbClr val="ED7454"/>
                </a:solidFill>
              </a:rPr>
              <a:t>phase complémentaire</a:t>
            </a:r>
            <a:r>
              <a:rPr lang="fr-FR" sz="1400" dirty="0"/>
              <a:t>, les lycéens peuvent </a:t>
            </a:r>
            <a:r>
              <a:rPr lang="fr-FR" sz="1400" b="1" dirty="0">
                <a:solidFill>
                  <a:srgbClr val="ED7454"/>
                </a:solidFill>
              </a:rPr>
              <a:t>formuler jusqu’à 10 nouveaux vœux et répondre aux propositions d’admission dans des formations disposant de places disponibles.</a:t>
            </a:r>
          </a:p>
          <a:p>
            <a:pPr lvl="0" algn="just"/>
            <a:endParaRPr lang="fr-FR" sz="1400" dirty="0"/>
          </a:p>
          <a:p>
            <a:pPr marL="285750" lvl="0" indent="-285750" algn="just">
              <a:buFont typeface="Wingdings" panose="05000000000000000000" pitchFamily="2" charset="2"/>
              <a:buChar char="Ø"/>
            </a:pPr>
            <a:r>
              <a:rPr lang="fr-FR" sz="1400" b="1" dirty="0"/>
              <a:t>À partir du 1</a:t>
            </a:r>
            <a:r>
              <a:rPr lang="fr-FR" sz="1400" b="1" baseline="30000" dirty="0"/>
              <a:t>er</a:t>
            </a:r>
            <a:r>
              <a:rPr lang="fr-FR" sz="1400" b="1" dirty="0"/>
              <a:t> juillet 2026 </a:t>
            </a:r>
            <a:r>
              <a:rPr lang="fr-FR" sz="1400" dirty="0"/>
              <a:t>: les candidats n’ayant pas eu de proposition peuvent solliciter depuis leur dossier </a:t>
            </a:r>
            <a:r>
              <a:rPr lang="fr-FR" sz="1400" b="1" dirty="0">
                <a:solidFill>
                  <a:srgbClr val="ED7454"/>
                </a:solidFill>
              </a:rPr>
              <a:t>l’accompagnement de la Commission d’Accès à l’Enseignement Supérieur</a:t>
            </a:r>
            <a:r>
              <a:rPr lang="fr-FR" sz="1400" dirty="0">
                <a:solidFill>
                  <a:srgbClr val="ED7454"/>
                </a:solidFill>
              </a:rPr>
              <a:t> </a:t>
            </a:r>
            <a:r>
              <a:rPr lang="fr-FR" sz="1400" b="1" dirty="0">
                <a:solidFill>
                  <a:srgbClr val="ED7454"/>
                </a:solidFill>
              </a:rPr>
              <a:t>(CAES) </a:t>
            </a:r>
            <a:r>
              <a:rPr lang="fr-FR" sz="1400" dirty="0"/>
              <a:t>de leur académie : elle étudie leur dossier et les aide à trouver une formation au plus près de leur projet en fonction des places disponibles.</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latin typeface="Marianne" panose="02000000000000000000" pitchFamily="2" charset="0"/>
              </a:rPr>
              <a:pPr/>
              <a:t>31</a:t>
            </a:fld>
            <a:endParaRPr lang="fr-FR" dirty="0">
              <a:solidFill>
                <a:schemeClr val="tx1"/>
              </a:solidFill>
              <a:latin typeface="Marianne" panose="02000000000000000000" pitchFamily="2" charset="0"/>
            </a:endParaRPr>
          </a:p>
        </p:txBody>
      </p:sp>
      <p:sp>
        <p:nvSpPr>
          <p:cNvPr id="8" name="Rectangle à coins arrondis 7"/>
          <p:cNvSpPr/>
          <p:nvPr/>
        </p:nvSpPr>
        <p:spPr>
          <a:xfrm>
            <a:off x="3600450" y="283110"/>
            <a:ext cx="5010150"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solutions pour les candidats </a:t>
            </a:r>
          </a:p>
          <a:p>
            <a:pPr algn="ctr"/>
            <a:r>
              <a:rPr lang="fr-FR" sz="1400" b="1" kern="0" dirty="0">
                <a:solidFill>
                  <a:srgbClr val="000091"/>
                </a:solidFill>
                <a:latin typeface="Arial"/>
              </a:rPr>
              <a:t>sans proposition d’admission</a:t>
            </a:r>
          </a:p>
        </p:txBody>
      </p:sp>
    </p:spTree>
    <p:extLst>
      <p:ext uri="{BB962C8B-B14F-4D97-AF65-F5344CB8AC3E}">
        <p14:creationId xmlns:p14="http://schemas.microsoft.com/office/powerpoint/2010/main" val="16434362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3"/>
          <p:cNvSpPr txBox="1">
            <a:spLocks/>
          </p:cNvSpPr>
          <p:nvPr/>
        </p:nvSpPr>
        <p:spPr>
          <a:xfrm>
            <a:off x="8340050" y="4857150"/>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1050">
                <a:solidFill>
                  <a:prstClr val="white"/>
                </a:solidFill>
                <a:latin typeface="Marianne" panose="02000000000000000000" pitchFamily="2" charset="0"/>
              </a:rPr>
              <a:pPr/>
              <a:t>32</a:t>
            </a:fld>
            <a:endParaRPr lang="fr-FR" sz="1050" dirty="0">
              <a:solidFill>
                <a:prstClr val="white"/>
              </a:solidFill>
              <a:latin typeface="Marianne" panose="02000000000000000000" pitchFamily="2" charset="0"/>
            </a:endParaRPr>
          </a:p>
        </p:txBody>
      </p:sp>
      <p:sp>
        <p:nvSpPr>
          <p:cNvPr id="31" name="Espace réservé du contenu 2"/>
          <p:cNvSpPr>
            <a:spLocks noGrp="1"/>
          </p:cNvSpPr>
          <p:nvPr>
            <p:ph sz="quarter" idx="14"/>
          </p:nvPr>
        </p:nvSpPr>
        <p:spPr>
          <a:xfrm>
            <a:off x="468351" y="855763"/>
            <a:ext cx="8170127" cy="3801962"/>
          </a:xfrm>
        </p:spPr>
        <p:txBody>
          <a:bodyPr/>
          <a:lstStyle/>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Quand ?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Du </a:t>
            </a:r>
            <a:r>
              <a:rPr lang="fr-FR" sz="1400" b="1" dirty="0">
                <a:solidFill>
                  <a:srgbClr val="000091"/>
                </a:solidFill>
              </a:rPr>
              <a:t>11 juin au 10 septembre 2026</a:t>
            </a:r>
          </a:p>
          <a:p>
            <a:pPr marL="756047" indent="-285750">
              <a:buFont typeface="Wingdings" panose="05000000000000000000" pitchFamily="2" charset="2"/>
              <a:buChar char="Ø"/>
            </a:pPr>
            <a:r>
              <a:rPr lang="fr-FR" sz="1400" dirty="0">
                <a:solidFill>
                  <a:srgbClr val="000091"/>
                </a:solidFill>
              </a:rPr>
              <a:t>Une réelle opportunité : en 2025, 80 000 candidats ont reçu une proposition d’admission dans une formation de leur choix.</a:t>
            </a:r>
          </a:p>
          <a:p>
            <a:pPr marL="470297" lvl="2" indent="0" defTabSz="342900">
              <a:spcBef>
                <a:spcPts val="0"/>
              </a:spcBef>
              <a:spcAft>
                <a:spcPts val="0"/>
              </a:spcAft>
              <a:buSzTx/>
              <a:buNone/>
              <a:defRPr/>
            </a:pPr>
            <a:endParaRPr lang="fr-FR" sz="1400" b="1" dirty="0">
              <a:solidFill>
                <a:srgbClr val="3D566E"/>
              </a:solidFill>
            </a:endParaRPr>
          </a:p>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Pour qui ?</a:t>
            </a:r>
            <a:endParaRPr lang="fr-FR" sz="1400" b="1" dirty="0">
              <a:solidFill>
                <a:srgbClr val="3D566E"/>
              </a:solidFill>
            </a:endParaRP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En priorité les candidats qui n’ont pas reçu de proposition d’admission</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Les autres candidats concernés par la phase complémentaire</a:t>
            </a:r>
          </a:p>
          <a:p>
            <a:pPr marL="470297" lvl="2" indent="0" defTabSz="342900">
              <a:spcBef>
                <a:spcPts val="0"/>
              </a:spcBef>
              <a:spcAft>
                <a:spcPts val="0"/>
              </a:spcAft>
              <a:buSzTx/>
              <a:buNone/>
              <a:defRPr/>
            </a:pPr>
            <a:endParaRPr lang="fr-FR" sz="1400" b="1" dirty="0">
              <a:solidFill>
                <a:srgbClr val="3D566E"/>
              </a:solidFill>
            </a:endParaRPr>
          </a:p>
          <a:p>
            <a:pPr marL="285750" indent="-285750" defTabSz="342900">
              <a:spcAft>
                <a:spcPts val="900"/>
              </a:spcAft>
              <a:buClr>
                <a:schemeClr val="accent4"/>
              </a:buClr>
              <a:buSzPct val="100000"/>
              <a:buFont typeface="Wingdings" panose="05000000000000000000" pitchFamily="2" charset="2"/>
              <a:buChar char="Ø"/>
              <a:defRPr/>
            </a:pPr>
            <a:r>
              <a:rPr lang="fr-FR" sz="1400" b="1" dirty="0">
                <a:solidFill>
                  <a:srgbClr val="F28E65"/>
                </a:solidFill>
              </a:rPr>
              <a:t>Comment formuler des vœux ?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Accès à la phase complémentaire à partir du dossier Parcoursup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Une actualisation quotidienne des formations ayant des places disponibles</a:t>
            </a:r>
          </a:p>
          <a:p>
            <a:pPr marL="756047" lvl="2" indent="-285750" defTabSz="342900">
              <a:spcBef>
                <a:spcPts val="0"/>
              </a:spcBef>
              <a:spcAft>
                <a:spcPts val="450"/>
              </a:spcAft>
              <a:buSzTx/>
              <a:buFont typeface="Wingdings" panose="05000000000000000000" pitchFamily="2" charset="2"/>
              <a:buChar char="Ø"/>
              <a:defRPr/>
            </a:pPr>
            <a:r>
              <a:rPr lang="fr-FR" sz="1400" b="1" dirty="0">
                <a:solidFill>
                  <a:srgbClr val="000091"/>
                </a:solidFill>
              </a:rPr>
              <a:t>10 vœux maximum </a:t>
            </a:r>
            <a:r>
              <a:rPr lang="fr-FR" sz="1400" dirty="0">
                <a:solidFill>
                  <a:srgbClr val="000091"/>
                </a:solidFill>
              </a:rPr>
              <a:t>pour des formations sélectives ou non sélectives </a:t>
            </a:r>
          </a:p>
          <a:p>
            <a:pPr marL="756047" lvl="2" indent="-285750" defTabSz="342900">
              <a:spcBef>
                <a:spcPts val="0"/>
              </a:spcBef>
              <a:spcAft>
                <a:spcPts val="450"/>
              </a:spcAft>
              <a:buSzTx/>
              <a:buFont typeface="Wingdings" panose="05000000000000000000" pitchFamily="2" charset="2"/>
              <a:buChar char="Ø"/>
              <a:defRPr/>
            </a:pPr>
            <a:r>
              <a:rPr lang="fr-FR" sz="1400" dirty="0">
                <a:solidFill>
                  <a:srgbClr val="000091"/>
                </a:solidFill>
              </a:rPr>
              <a:t>Quelques règles spécifiques pour la formulation des vœux en phase complémentaire</a:t>
            </a:r>
          </a:p>
          <a:p>
            <a:endParaRPr lang="fr-FR" sz="1400" dirty="0">
              <a:solidFill>
                <a:srgbClr val="000091"/>
              </a:solidFill>
            </a:endParaRPr>
          </a:p>
        </p:txBody>
      </p:sp>
      <p:sp>
        <p:nvSpPr>
          <p:cNvPr id="7" name="Espace réservé du numéro de diapositive 5"/>
          <p:cNvSpPr>
            <a:spLocks noGrp="1"/>
          </p:cNvSpPr>
          <p:nvPr>
            <p:ph type="sldNum" sz="quarter" idx="12"/>
          </p:nvPr>
        </p:nvSpPr>
        <p:spPr>
          <a:xfrm>
            <a:off x="7596336" y="4783500"/>
            <a:ext cx="1170000" cy="360000"/>
          </a:xfrm>
        </p:spPr>
        <p:txBody>
          <a:bodyPr/>
          <a:lstStyle/>
          <a:p>
            <a:fld id="{A8C89833-11F9-47CF-BF15-F481D02B7875}" type="slidenum">
              <a:rPr lang="fr-FR" smtClean="0">
                <a:solidFill>
                  <a:schemeClr val="tx1"/>
                </a:solidFill>
                <a:latin typeface="Marianne" panose="02000000000000000000" pitchFamily="2" charset="0"/>
              </a:rPr>
              <a:t>32</a:t>
            </a:fld>
            <a:endParaRPr lang="fr-FR" dirty="0">
              <a:solidFill>
                <a:schemeClr val="tx1"/>
              </a:solidFill>
              <a:latin typeface="Marianne" panose="02000000000000000000" pitchFamily="2" charset="0"/>
            </a:endParaRPr>
          </a:p>
        </p:txBody>
      </p:sp>
      <p:sp>
        <p:nvSpPr>
          <p:cNvPr id="9" name="Rectangle à coins arrondis 8"/>
          <p:cNvSpPr/>
          <p:nvPr/>
        </p:nvSpPr>
        <p:spPr>
          <a:xfrm>
            <a:off x="4361592" y="166302"/>
            <a:ext cx="42768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Focus sur la phase complémentaire</a:t>
            </a:r>
          </a:p>
        </p:txBody>
      </p:sp>
    </p:spTree>
    <p:extLst>
      <p:ext uri="{BB962C8B-B14F-4D97-AF65-F5344CB8AC3E}">
        <p14:creationId xmlns:p14="http://schemas.microsoft.com/office/powerpoint/2010/main" val="32219077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000" dirty="0">
                <a:latin typeface="+mn-lt"/>
              </a:rPr>
              <a:t>L’inscription administrative dans la formation choisie </a:t>
            </a:r>
          </a:p>
        </p:txBody>
      </p:sp>
      <p:sp>
        <p:nvSpPr>
          <p:cNvPr id="3" name="Espace réservé du contenu 2"/>
          <p:cNvSpPr>
            <a:spLocks noGrp="1"/>
          </p:cNvSpPr>
          <p:nvPr>
            <p:ph sz="quarter" idx="14"/>
          </p:nvPr>
        </p:nvSpPr>
        <p:spPr>
          <a:xfrm>
            <a:off x="467542" y="1347615"/>
            <a:ext cx="8207977" cy="3312368"/>
          </a:xfrm>
        </p:spPr>
        <p:txBody>
          <a:bodyPr/>
          <a:lstStyle/>
          <a:p>
            <a:pPr lvl="0" algn="just"/>
            <a:r>
              <a:rPr lang="fr-FR" sz="1400" dirty="0"/>
              <a:t>Après </a:t>
            </a:r>
            <a:r>
              <a:rPr lang="fr-FR" sz="1400" b="1" dirty="0">
                <a:solidFill>
                  <a:srgbClr val="F28E65"/>
                </a:solidFill>
              </a:rPr>
              <a:t>avoir accepté définitivement la proposition d’admission de son choix et après avoir eu ses résultats au baccalauréat,</a:t>
            </a:r>
            <a:r>
              <a:rPr lang="fr-FR" sz="1400" dirty="0"/>
              <a:t> le lycéen procède à son inscription administrative. </a:t>
            </a:r>
          </a:p>
          <a:p>
            <a:pPr algn="just"/>
            <a:r>
              <a:rPr lang="fr-FR" sz="1400" dirty="0"/>
              <a:t>L’inscription administrative se fait </a:t>
            </a:r>
            <a:r>
              <a:rPr lang="fr-FR" sz="1400" b="1" dirty="0">
                <a:solidFill>
                  <a:srgbClr val="F28E65"/>
                </a:solidFill>
              </a:rPr>
              <a:t>directement auprès de l’établissement choisi </a:t>
            </a:r>
            <a:r>
              <a:rPr lang="fr-FR" sz="1400" dirty="0"/>
              <a:t>et pas sur Parcoursup.</a:t>
            </a:r>
          </a:p>
          <a:p>
            <a:pPr lvl="0" algn="just"/>
            <a:endParaRPr lang="fr-FR" sz="500" b="1" dirty="0"/>
          </a:p>
          <a:p>
            <a:pPr lvl="0" algn="just"/>
            <a:r>
              <a:rPr lang="fr-FR" sz="1400" b="1" dirty="0">
                <a:solidFill>
                  <a:srgbClr val="F28E65"/>
                </a:solidFill>
              </a:rPr>
              <a:t>Les modalités d’inscription sont propres à chaque établissement</a:t>
            </a:r>
            <a:r>
              <a:rPr lang="fr-FR" sz="1400" b="1" dirty="0"/>
              <a:t> : </a:t>
            </a:r>
          </a:p>
          <a:p>
            <a:pPr marL="285743" indent="-285743" algn="just">
              <a:buClr>
                <a:srgbClr val="ED7454"/>
              </a:buClr>
              <a:buFont typeface="Arial" panose="020B0604020202020204" pitchFamily="34" charset="0"/>
              <a:buChar char="•"/>
            </a:pPr>
            <a:r>
              <a:rPr lang="fr-FR" sz="1400" dirty="0"/>
              <a:t>Consulter les modalités d’inscription indiquées dans le dossier candidat sur Parcoursup. </a:t>
            </a:r>
          </a:p>
          <a:p>
            <a:pPr marL="285743" indent="-285743" algn="just">
              <a:buClr>
                <a:srgbClr val="ED7454"/>
              </a:buClr>
              <a:buFont typeface="Arial" panose="020B0604020202020204" pitchFamily="34" charset="0"/>
              <a:buChar char="•"/>
            </a:pPr>
            <a:r>
              <a:rPr lang="fr-FR" sz="1400" b="1" u="sng" dirty="0"/>
              <a:t>Respecter la date limite indiquée par l’établissement </a:t>
            </a:r>
            <a:r>
              <a:rPr lang="fr-FR" sz="1400" b="1" dirty="0"/>
              <a:t>: </a:t>
            </a:r>
            <a:r>
              <a:rPr lang="fr-FR" sz="1400" dirty="0"/>
              <a:t>l’essentiel des inscriptions en juillet et les autres fin août 2026</a:t>
            </a:r>
          </a:p>
          <a:p>
            <a:pPr marL="285743" indent="-285743" algn="just">
              <a:buClr>
                <a:srgbClr val="ED7454"/>
              </a:buClr>
              <a:buFont typeface="Arial" panose="020B0604020202020204" pitchFamily="34" charset="0"/>
              <a:buChar char="•"/>
            </a:pPr>
            <a:r>
              <a:rPr lang="fr-FR" sz="1400" dirty="0"/>
              <a:t>Si le futur étudiant s’inscrit dans une formation en dehors de Parcoursup, il doit </a:t>
            </a:r>
            <a:r>
              <a:rPr lang="fr-FR" sz="1400" b="1" u="sng" dirty="0"/>
              <a:t>obligatoirement</a:t>
            </a:r>
            <a:r>
              <a:rPr lang="fr-FR" sz="1400" dirty="0"/>
              <a:t>  remettre une attestation de désinscription ou de non inscription sur Parcoursup, qu’il télécharge via la plateforme.</a:t>
            </a:r>
          </a:p>
          <a:p>
            <a:endParaRPr lang="fr-FR" sz="14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33</a:t>
            </a:fld>
            <a:endParaRPr lang="fr-FR" dirty="0">
              <a:solidFill>
                <a:schemeClr val="tx1"/>
              </a:solidFill>
            </a:endParaRPr>
          </a:p>
        </p:txBody>
      </p:sp>
      <p:sp>
        <p:nvSpPr>
          <p:cNvPr id="8" name="Rectangle à coins arrondis 7"/>
          <p:cNvSpPr/>
          <p:nvPr/>
        </p:nvSpPr>
        <p:spPr>
          <a:xfrm>
            <a:off x="5340350" y="258477"/>
            <a:ext cx="3196586"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Après le 8 juillet 2026 </a:t>
            </a:r>
          </a:p>
        </p:txBody>
      </p:sp>
    </p:spTree>
    <p:extLst>
      <p:ext uri="{BB962C8B-B14F-4D97-AF65-F5344CB8AC3E}">
        <p14:creationId xmlns:p14="http://schemas.microsoft.com/office/powerpoint/2010/main" val="33365671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387350" y="908050"/>
            <a:ext cx="8226585" cy="3875450"/>
          </a:xfrm>
        </p:spPr>
        <p:txBody>
          <a:bodyPr>
            <a:noAutofit/>
          </a:bodyPr>
          <a:lstStyle/>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Prenez connaissance du calendrier 2026, </a:t>
            </a:r>
            <a:r>
              <a:rPr lang="fr-FR" sz="1200" dirty="0">
                <a:solidFill>
                  <a:schemeClr val="tx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br>
              <a:rPr lang="fr-FR" sz="1200" dirty="0">
                <a:solidFill>
                  <a:schemeClr val="tx1"/>
                </a:solidFill>
              </a:rPr>
            </a:br>
            <a:endParaRPr lang="fr-FR" sz="400" dirty="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a:ea typeface="+mj-ea"/>
                <a:cs typeface="+mj-cs"/>
              </a:rPr>
              <a:t>Anticipez, n’attendez pas la dernière minute</a:t>
            </a:r>
            <a:br>
              <a:rPr lang="fr-FR" sz="1400" dirty="0">
                <a:solidFill>
                  <a:schemeClr val="tx1"/>
                </a:solidFill>
                <a:highlight>
                  <a:srgbClr val="0000FF"/>
                </a:highlight>
              </a:rPr>
            </a:br>
            <a:r>
              <a:rPr lang="fr-FR" sz="1200" dirty="0">
                <a:solidFill>
                  <a:schemeClr val="tx1"/>
                </a:solidFill>
              </a:rPr>
              <a:t>Anticipez au lycée pour construire votre projet d’orientation progressivement (avec </a:t>
            </a:r>
            <a:r>
              <a:rPr lang="fr-FR" sz="1200" b="1" dirty="0" err="1">
                <a:solidFill>
                  <a:schemeClr val="tx1"/>
                </a:solidFill>
              </a:rPr>
              <a:t>MonProjetSup</a:t>
            </a:r>
            <a:r>
              <a:rPr lang="fr-FR" sz="1200" dirty="0">
                <a:solidFill>
                  <a:schemeClr val="tx1"/>
                </a:solidFill>
              </a:rPr>
              <a:t> sur la plateforme </a:t>
            </a:r>
            <a:r>
              <a:rPr lang="fr-FR" sz="1200" dirty="0" err="1">
                <a:solidFill>
                  <a:schemeClr val="tx1"/>
                </a:solidFill>
              </a:rPr>
              <a:t>Avenir-s</a:t>
            </a:r>
            <a:r>
              <a:rPr lang="fr-FR" sz="1200" dirty="0">
                <a:solidFill>
                  <a:schemeClr val="tx1"/>
                </a:solidFill>
              </a:rPr>
              <a:t> ; la possibilité d’ouvrir un compte Parcoursup dès la 2nde), et explorez la carte des formations, comparez les formations entre elles, etc.</a:t>
            </a:r>
            <a:br>
              <a:rPr lang="fr-FR" sz="1200" dirty="0">
                <a:solidFill>
                  <a:schemeClr val="tx1"/>
                </a:solidFill>
              </a:rPr>
            </a:br>
            <a:r>
              <a:rPr lang="fr-FR" sz="1200" dirty="0">
                <a:solidFill>
                  <a:schemeClr val="tx1"/>
                </a:solidFill>
              </a:rPr>
              <a:t>Posez-vous les questions utiles sur l’établissement qui vous intéresse.</a:t>
            </a:r>
            <a:br>
              <a:rPr lang="fr-FR" sz="1200" dirty="0">
                <a:solidFill>
                  <a:schemeClr val="tx1"/>
                </a:solidFill>
              </a:rPr>
            </a:br>
            <a:endParaRPr lang="fr-FR" sz="400" dirty="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a:ea typeface="+mj-ea"/>
                <a:cs typeface="+mj-cs"/>
              </a:rPr>
              <a:t>Faites des vœux pour des formations qui vous intéressent, ne vous autocensurez pas, pensez à diversifier vos vœux et évitez de ne formuler qu’un seul vœu</a:t>
            </a:r>
            <a:br>
              <a:rPr lang="fr-FR" sz="1400" b="1" dirty="0">
                <a:ea typeface="+mj-ea"/>
                <a:cs typeface="+mj-cs"/>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Ne restez pas seuls avec vos questions </a:t>
            </a:r>
            <a:r>
              <a:rPr lang="fr-FR" sz="1200" dirty="0">
                <a:solidFill>
                  <a:schemeClr val="tx1"/>
                </a:solidFill>
              </a:rPr>
              <a:t>: échangez au lycée et profitez des rencontres avec les enseignants et étudiants du supérieur, des Lives Parcoursup, journées portes ouvertes, étudiants ambassadeurs.</a:t>
            </a:r>
            <a:br>
              <a:rPr lang="fr-FR" sz="1200" dirty="0">
                <a:solidFill>
                  <a:schemeClr val="tx1"/>
                </a:solidFill>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Préparez vous à choisir : </a:t>
            </a:r>
            <a:r>
              <a:rPr lang="fr-FR" sz="1200" dirty="0">
                <a:solidFill>
                  <a:schemeClr val="tx1"/>
                </a:solidFill>
              </a:rPr>
              <a:t>la phase d’admission va vite, vous devrez répondre aux propositions … alors préparez-vous à faire un choix.</a:t>
            </a:r>
          </a:p>
          <a:p>
            <a:pPr marL="342900" indent="-342900" algn="just" defTabSz="457200">
              <a:spcBef>
                <a:spcPct val="20000"/>
              </a:spcBef>
              <a:spcAft>
                <a:spcPts val="0"/>
              </a:spcAft>
              <a:buClr>
                <a:srgbClr val="000091"/>
              </a:buClr>
              <a:buSzPct val="100000"/>
              <a:buFont typeface="+mj-lt"/>
              <a:buAutoNum type="arabicPeriod"/>
            </a:pPr>
            <a:endParaRPr lang="fr-FR" sz="1200" dirty="0">
              <a:solidFill>
                <a:srgbClr val="000091"/>
              </a:solidFill>
            </a:endParaRPr>
          </a:p>
          <a:p>
            <a:pPr marL="269875" algn="just" defTabSz="457200">
              <a:spcBef>
                <a:spcPts val="600"/>
              </a:spcBef>
              <a:spcAft>
                <a:spcPts val="0"/>
              </a:spcAft>
              <a:buClr>
                <a:srgbClr val="FF0000"/>
              </a:buClr>
              <a:buSzPct val="100000"/>
            </a:pPr>
            <a:r>
              <a:rPr lang="fr-FR" sz="1300" b="1" dirty="0">
                <a:solidFill>
                  <a:srgbClr val="000091"/>
                </a:solidFill>
              </a:rPr>
              <a:t>Mais rassurez-vous, Parcoursup n’est qu’une première étape</a:t>
            </a:r>
            <a:r>
              <a:rPr lang="fr-FR" sz="1300" dirty="0">
                <a:solidFill>
                  <a:srgbClr val="000091"/>
                </a:solidFill>
              </a:rPr>
              <a:t>, </a:t>
            </a:r>
            <a:r>
              <a:rPr lang="fr-FR" sz="1300" b="1" dirty="0">
                <a:solidFill>
                  <a:srgbClr val="000091"/>
                </a:solidFill>
              </a:rPr>
              <a:t>vous 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tx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34</a:t>
            </a:fld>
            <a:endParaRPr lang="fr-FR" dirty="0">
              <a:solidFill>
                <a:schemeClr val="tx1"/>
              </a:solidFill>
            </a:endParaRPr>
          </a:p>
        </p:txBody>
      </p:sp>
      <p:sp>
        <p:nvSpPr>
          <p:cNvPr id="7" name="Rectangle à coins arrondis 6"/>
          <p:cNvSpPr/>
          <p:nvPr/>
        </p:nvSpPr>
        <p:spPr>
          <a:xfrm>
            <a:off x="4121666" y="204850"/>
            <a:ext cx="449226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5 conseils pour aborder sereinement Parcoursup</a:t>
            </a:r>
          </a:p>
        </p:txBody>
      </p:sp>
    </p:spTree>
    <p:extLst>
      <p:ext uri="{BB962C8B-B14F-4D97-AF65-F5344CB8AC3E}">
        <p14:creationId xmlns:p14="http://schemas.microsoft.com/office/powerpoint/2010/main" val="2609736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1685" y="1384323"/>
            <a:ext cx="8208912" cy="3301977"/>
          </a:xfrm>
        </p:spPr>
        <p:txBody>
          <a:bodyPr>
            <a:noAutofit/>
          </a:bodyPr>
          <a:lstStyle/>
          <a:p>
            <a:pPr marL="285750" indent="-285750">
              <a:buClr>
                <a:srgbClr val="000091"/>
              </a:buClr>
              <a:buFont typeface="Wingdings" panose="05000000000000000000" pitchFamily="2" charset="2"/>
              <a:buChar char="§"/>
            </a:pPr>
            <a:r>
              <a:rPr lang="fr-FR" sz="1600" b="1" dirty="0">
                <a:latin typeface="+mj-lt"/>
                <a:ea typeface="+mj-ea"/>
                <a:cs typeface="+mj-cs"/>
              </a:rPr>
              <a:t>Bourse sur critères sociaux : </a:t>
            </a:r>
            <a:r>
              <a:rPr lang="fr-FR" sz="1400" dirty="0">
                <a:solidFill>
                  <a:schemeClr val="tx1"/>
                </a:solidFill>
              </a:rPr>
              <a:t>vous pouvez faire une demande de bourse et/ou de logement en créant votre dossier social étudiant (DSE) via le portail </a:t>
            </a:r>
            <a:r>
              <a:rPr lang="fr-FR" sz="1400" dirty="0">
                <a:solidFill>
                  <a:schemeClr val="tx1"/>
                </a:solidFill>
                <a:hlinkClick r:id="rId2"/>
              </a:rPr>
              <a:t>messervices.etudiant.gouv.fr</a:t>
            </a:r>
            <a:endParaRPr lang="fr-FR" sz="1400" dirty="0">
              <a:solidFill>
                <a:schemeClr val="tx1"/>
              </a:solidFill>
            </a:endParaRPr>
          </a:p>
          <a:p>
            <a:r>
              <a:rPr lang="fr-FR" sz="1400" dirty="0">
                <a:solidFill>
                  <a:schemeClr val="tx1"/>
                </a:solidFill>
              </a:rPr>
              <a:t>Vous 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Aide à la mobilité : </a:t>
            </a:r>
            <a:r>
              <a:rPr lang="fr-FR" sz="1400" dirty="0">
                <a:solidFill>
                  <a:schemeClr val="tx1"/>
                </a:solidFill>
              </a:rPr>
              <a:t>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Wingdings" panose="05000000000000000000" pitchFamily="2" charset="2"/>
              <a:buChar char="§"/>
            </a:pPr>
            <a:r>
              <a:rPr lang="fr-FR" sz="1600" b="1" dirty="0">
                <a:latin typeface="+mj-lt"/>
                <a:ea typeface="+mj-ea"/>
                <a:cs typeface="+mj-cs"/>
              </a:rPr>
              <a:t>Logement en résidence universitaire : </a:t>
            </a:r>
            <a:r>
              <a:rPr lang="fr-FR" sz="1400" dirty="0">
                <a:solidFill>
                  <a:schemeClr val="tx1"/>
                </a:solidFill>
              </a:rPr>
              <a:t>pour vous aider dans votre recherche, consultez le site </a:t>
            </a:r>
            <a:r>
              <a:rPr lang="fr-FR" sz="1400" dirty="0">
                <a:solidFill>
                  <a:schemeClr val="tx1"/>
                </a:solidFill>
                <a:hlinkClick r:id="rId4"/>
              </a:rPr>
              <a:t>trouverunlogement.lescrous.fr</a:t>
            </a:r>
            <a:r>
              <a:rPr lang="fr-FR" sz="1400" dirty="0">
                <a:solidFill>
                  <a:schemeClr val="tx1"/>
                </a:solidFill>
              </a:rPr>
              <a:t> . Pour toute question, une FAQ est proposée sur etudiant.gouv.fr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Santé : </a:t>
            </a:r>
            <a:r>
              <a:rPr lang="fr-FR" sz="1400" dirty="0">
                <a:solidFill>
                  <a:schemeClr val="tx1"/>
                </a:solidFill>
              </a:rPr>
              <a:t>pour rappel, vous êtes automatiquement affilié au régime général de la sécurité sociale. Vous pouvez évaluer votre droit à la Complémentaire santé solidaire et à d’autres prestations sociales depuis le site </a:t>
            </a:r>
            <a:r>
              <a:rPr lang="fr-FR" sz="1400" dirty="0">
                <a:solidFill>
                  <a:schemeClr val="tx1"/>
                </a:solidFill>
                <a:hlinkClick r:id="rId5"/>
              </a:rPr>
              <a:t>mesdroitssociaux.gouv.fr</a:t>
            </a:r>
            <a:r>
              <a:rPr lang="fr-FR" sz="1400" dirty="0">
                <a:solidFill>
                  <a:schemeClr val="tx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35</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étudiant</a:t>
            </a:r>
          </a:p>
        </p:txBody>
      </p:sp>
    </p:spTree>
    <p:extLst>
      <p:ext uri="{BB962C8B-B14F-4D97-AF65-F5344CB8AC3E}">
        <p14:creationId xmlns:p14="http://schemas.microsoft.com/office/powerpoint/2010/main" val="7542826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36</a:t>
            </a:fld>
            <a:endParaRPr lang="fr-FR"/>
          </a:p>
        </p:txBody>
      </p:sp>
      <p:sp>
        <p:nvSpPr>
          <p:cNvPr id="4" name="Titre 3"/>
          <p:cNvSpPr>
            <a:spLocks noGrp="1"/>
          </p:cNvSpPr>
          <p:nvPr>
            <p:ph type="title"/>
          </p:nvPr>
        </p:nvSpPr>
        <p:spPr/>
        <p:txBody>
          <a:bodyPr/>
          <a:lstStyle/>
          <a:p>
            <a:r>
              <a:rPr lang="fr-FR" dirty="0"/>
              <a:t>Le Bac général dans tout ça ?</a:t>
            </a:r>
          </a:p>
        </p:txBody>
      </p:sp>
      <p:pic>
        <p:nvPicPr>
          <p:cNvPr id="7" name="Espace réservé du contenu 6"/>
          <p:cNvPicPr>
            <a:picLocks noGrp="1" noChangeAspect="1"/>
          </p:cNvPicPr>
          <p:nvPr>
            <p:ph sz="quarter" idx="14"/>
          </p:nvPr>
        </p:nvPicPr>
        <p:blipFill>
          <a:blip r:embed="rId2"/>
          <a:stretch>
            <a:fillRect/>
          </a:stretch>
        </p:blipFill>
        <p:spPr>
          <a:xfrm>
            <a:off x="1560443" y="1257148"/>
            <a:ext cx="5784573" cy="3374487"/>
          </a:xfrm>
          <a:prstGeom prst="rect">
            <a:avLst/>
          </a:prstGeom>
        </p:spPr>
      </p:pic>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938747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37</a:t>
            </a:fld>
            <a:endParaRPr lang="fr-FR"/>
          </a:p>
        </p:txBody>
      </p:sp>
      <p:sp>
        <p:nvSpPr>
          <p:cNvPr id="4" name="Titre 3"/>
          <p:cNvSpPr>
            <a:spLocks noGrp="1"/>
          </p:cNvSpPr>
          <p:nvPr>
            <p:ph type="title"/>
          </p:nvPr>
        </p:nvSpPr>
        <p:spPr/>
        <p:txBody>
          <a:bodyPr/>
          <a:lstStyle/>
          <a:p>
            <a:r>
              <a:rPr lang="fr-FR" dirty="0"/>
              <a:t>Avec un Bac Général </a:t>
            </a:r>
          </a:p>
        </p:txBody>
      </p:sp>
      <p:pic>
        <p:nvPicPr>
          <p:cNvPr id="7" name="Espace réservé du contenu 6"/>
          <p:cNvPicPr>
            <a:picLocks noGrp="1" noChangeAspect="1"/>
          </p:cNvPicPr>
          <p:nvPr>
            <p:ph sz="quarter" idx="14"/>
          </p:nvPr>
        </p:nvPicPr>
        <p:blipFill>
          <a:blip r:embed="rId2"/>
          <a:stretch>
            <a:fillRect/>
          </a:stretch>
        </p:blipFill>
        <p:spPr>
          <a:xfrm>
            <a:off x="705678" y="1161590"/>
            <a:ext cx="7046844" cy="3248486"/>
          </a:xfrm>
          <a:prstGeom prst="rect">
            <a:avLst/>
          </a:prstGeom>
        </p:spPr>
      </p:pic>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3513898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38</a:t>
            </a:fld>
            <a:endParaRPr lang="fr-FR"/>
          </a:p>
        </p:txBody>
      </p:sp>
      <p:sp>
        <p:nvSpPr>
          <p:cNvPr id="4" name="Titre 3"/>
          <p:cNvSpPr>
            <a:spLocks noGrp="1"/>
          </p:cNvSpPr>
          <p:nvPr>
            <p:ph type="title"/>
          </p:nvPr>
        </p:nvSpPr>
        <p:spPr/>
        <p:txBody>
          <a:bodyPr/>
          <a:lstStyle/>
          <a:p>
            <a:r>
              <a:rPr lang="fr-FR" dirty="0"/>
              <a:t>Après le Bac général 1</a:t>
            </a:r>
          </a:p>
        </p:txBody>
      </p:sp>
      <p:sp>
        <p:nvSpPr>
          <p:cNvPr id="5" name="Espace réservé du contenu 4"/>
          <p:cNvSpPr>
            <a:spLocks noGrp="1"/>
          </p:cNvSpPr>
          <p:nvPr>
            <p:ph sz="quarter" idx="14"/>
          </p:nvPr>
        </p:nvSpPr>
        <p:spPr/>
        <p:txBody>
          <a:bodyPr/>
          <a:lstStyle/>
          <a:p>
            <a:r>
              <a:rPr lang="fr-FR" sz="2000" b="1" u="sng" dirty="0"/>
              <a:t>Licence</a:t>
            </a:r>
            <a:endParaRPr lang="fr-FR" sz="2000" dirty="0"/>
          </a:p>
          <a:p>
            <a:r>
              <a:rPr lang="fr-FR" sz="2000" dirty="0"/>
              <a:t>La </a:t>
            </a:r>
            <a:r>
              <a:rPr lang="fr-FR" sz="2000" dirty="0">
                <a:hlinkClick r:id="rId2"/>
              </a:rPr>
              <a:t>licence</a:t>
            </a:r>
            <a:r>
              <a:rPr lang="fr-FR" sz="2000" dirty="0"/>
              <a:t> (3 ans) se prépare au sein d'une université.</a:t>
            </a:r>
          </a:p>
          <a:p>
            <a:r>
              <a:rPr lang="fr-FR" sz="2000" b="1" u="sng" dirty="0"/>
              <a:t>BUT (bachelor universitaire de technologie)</a:t>
            </a:r>
            <a:endParaRPr lang="fr-FR" sz="2000" dirty="0"/>
          </a:p>
          <a:p>
            <a:r>
              <a:rPr lang="fr-FR" sz="2000" dirty="0"/>
              <a:t>Le </a:t>
            </a:r>
            <a:r>
              <a:rPr lang="fr-FR" sz="2000" dirty="0">
                <a:hlinkClick r:id="rId3"/>
              </a:rPr>
              <a:t>BUT</a:t>
            </a:r>
            <a:r>
              <a:rPr lang="fr-FR" sz="2000" dirty="0"/>
              <a:t> (3 ans) est proposé par les IUT (instituts universitaires de technologie).</a:t>
            </a:r>
          </a:p>
          <a:p>
            <a:r>
              <a:rPr lang="fr-FR" sz="2000" dirty="0"/>
              <a:t>Ce diplôme favorise la poursuite d'études en master ou en école tout en permettant l'accès direct à l'emploi.</a:t>
            </a:r>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0165070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39</a:t>
            </a:fld>
            <a:endParaRPr lang="fr-FR"/>
          </a:p>
        </p:txBody>
      </p:sp>
      <p:sp>
        <p:nvSpPr>
          <p:cNvPr id="4" name="Titre 3"/>
          <p:cNvSpPr>
            <a:spLocks noGrp="1"/>
          </p:cNvSpPr>
          <p:nvPr>
            <p:ph type="title"/>
          </p:nvPr>
        </p:nvSpPr>
        <p:spPr/>
        <p:txBody>
          <a:bodyPr/>
          <a:lstStyle/>
          <a:p>
            <a:r>
              <a:rPr lang="fr-FR" dirty="0"/>
              <a:t>Après le Bac général 2</a:t>
            </a:r>
          </a:p>
        </p:txBody>
      </p:sp>
      <p:sp>
        <p:nvSpPr>
          <p:cNvPr id="5" name="Espace réservé du contenu 4"/>
          <p:cNvSpPr>
            <a:spLocks noGrp="1"/>
          </p:cNvSpPr>
          <p:nvPr>
            <p:ph sz="quarter" idx="14"/>
          </p:nvPr>
        </p:nvSpPr>
        <p:spPr/>
        <p:txBody>
          <a:bodyPr/>
          <a:lstStyle/>
          <a:p>
            <a:r>
              <a:rPr lang="fr-FR" sz="1100" b="1" u="sng" dirty="0"/>
              <a:t>BTS, DN MADE, DCG</a:t>
            </a:r>
            <a:endParaRPr lang="fr-FR" sz="1100" dirty="0"/>
          </a:p>
          <a:p>
            <a:r>
              <a:rPr lang="fr-FR" sz="1100" dirty="0">
                <a:hlinkClick r:id="rId2"/>
              </a:rPr>
              <a:t>BTS </a:t>
            </a:r>
            <a:r>
              <a:rPr lang="fr-FR" sz="1100" dirty="0"/>
              <a:t>(2 ans), </a:t>
            </a:r>
            <a:r>
              <a:rPr lang="fr-FR" sz="1100" dirty="0">
                <a:hlinkClick r:id="rId3"/>
              </a:rPr>
              <a:t>DN MADE</a:t>
            </a:r>
            <a:r>
              <a:rPr lang="fr-FR" sz="1100" dirty="0"/>
              <a:t> (3 ans) et </a:t>
            </a:r>
            <a:r>
              <a:rPr lang="fr-FR" sz="1100" dirty="0">
                <a:hlinkClick r:id="rId4"/>
              </a:rPr>
              <a:t>DCG</a:t>
            </a:r>
            <a:r>
              <a:rPr lang="fr-FR" sz="1100" dirty="0"/>
              <a:t> (3 ans) sont dispensés au sein de lycées ou écoles spécialisées.</a:t>
            </a:r>
          </a:p>
          <a:p>
            <a:r>
              <a:rPr lang="fr-FR" sz="1100" b="1" dirty="0"/>
              <a:t>BTS (brevet de technicien supérieur)</a:t>
            </a:r>
            <a:endParaRPr lang="fr-FR" sz="1100" dirty="0"/>
          </a:p>
          <a:p>
            <a:r>
              <a:rPr lang="fr-FR" sz="1100" b="1" dirty="0"/>
              <a:t>DN MADE (diplôme national des métiers d'art et du design)</a:t>
            </a:r>
            <a:endParaRPr lang="fr-FR" sz="1100" dirty="0"/>
          </a:p>
          <a:p>
            <a:r>
              <a:rPr lang="fr-FR" sz="1100" b="1" dirty="0"/>
              <a:t>DCG (diplôme de comptabilité et gestion)</a:t>
            </a:r>
          </a:p>
          <a:p>
            <a:endParaRPr lang="fr-FR" sz="1100" dirty="0"/>
          </a:p>
          <a:p>
            <a:r>
              <a:rPr lang="fr-FR" sz="1100" b="1" u="sng" dirty="0"/>
              <a:t>CPGE (classes préparatoires aux grandes écoles)</a:t>
            </a:r>
            <a:endParaRPr lang="fr-FR" sz="1100" dirty="0"/>
          </a:p>
          <a:p>
            <a:r>
              <a:rPr lang="fr-FR" sz="1100" dirty="0"/>
              <a:t>Appelées aussi "</a:t>
            </a:r>
            <a:r>
              <a:rPr lang="fr-FR" sz="1100" dirty="0">
                <a:hlinkClick r:id="rId5"/>
              </a:rPr>
              <a:t>prépas</a:t>
            </a:r>
            <a:r>
              <a:rPr lang="fr-FR" sz="1100" dirty="0"/>
              <a:t>", ces classes préparatoires (2 ans) ont lieu dans des lycées.</a:t>
            </a:r>
          </a:p>
          <a:p>
            <a:r>
              <a:rPr lang="fr-FR" sz="1100" dirty="0"/>
              <a:t>Les bacheliers généraux sont majoritaires en CPGE : la plupart des voies leur sont destinées. Le recrutement s'effectue sur dossier.</a:t>
            </a:r>
          </a:p>
          <a:p>
            <a:r>
              <a:rPr lang="fr-FR" sz="1100" b="1" dirty="0"/>
              <a:t>Prépas économiques</a:t>
            </a:r>
            <a:endParaRPr lang="fr-FR" sz="1100" dirty="0"/>
          </a:p>
          <a:p>
            <a:r>
              <a:rPr lang="fr-FR" sz="1100" b="1" dirty="0"/>
              <a:t>Prépas littéraires</a:t>
            </a:r>
            <a:endParaRPr lang="fr-FR" sz="1100" dirty="0"/>
          </a:p>
          <a:p>
            <a:r>
              <a:rPr lang="fr-FR" sz="1100" b="1" dirty="0"/>
              <a:t>Prépas scientifiques</a:t>
            </a:r>
            <a:endParaRPr lang="fr-FR" sz="1100" dirty="0"/>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312379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4</a:t>
            </a:fld>
            <a:endParaRPr lang="fr-FR" dirty="0">
              <a:solidFill>
                <a:schemeClr val="tx1"/>
              </a:solidFill>
            </a:endParaRPr>
          </a:p>
        </p:txBody>
      </p:sp>
      <p:sp>
        <p:nvSpPr>
          <p:cNvPr id="14" name="ZoneTexte 13"/>
          <p:cNvSpPr txBox="1"/>
          <p:nvPr/>
        </p:nvSpPr>
        <p:spPr>
          <a:xfrm>
            <a:off x="276805" y="1338788"/>
            <a:ext cx="4052130"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chemeClr val="bg2">
                    <a:lumMod val="40000"/>
                    <a:lumOff val="60000"/>
                  </a:schemeClr>
                </a:solidFill>
              </a:rPr>
              <a:t>Mon</a:t>
            </a:r>
            <a:r>
              <a:rPr lang="fr-FR" sz="1300" b="1" dirty="0">
                <a:solidFill>
                  <a:srgbClr val="3333CC"/>
                </a:solidFill>
              </a:rPr>
              <a:t>Projet</a:t>
            </a:r>
            <a:r>
              <a:rPr lang="fr-FR" sz="1300" b="1" dirty="0">
                <a:solidFill>
                  <a:schemeClr val="accent1">
                    <a:lumMod val="75000"/>
                    <a:lumOff val="25000"/>
                  </a:schemeClr>
                </a:solidFill>
              </a:rPr>
              <a:t>Sup</a:t>
            </a:r>
            <a:r>
              <a:rPr lang="fr-FR" sz="1300" dirty="0">
                <a:effectLst/>
                <a:latin typeface="+mj-lt"/>
                <a:ea typeface="Aptos" panose="020B0004020202020204" pitchFamily="34" charset="0"/>
                <a:cs typeface="Aptos" panose="020B0004020202020204" pitchFamily="34" charset="0"/>
              </a:rPr>
              <a:t>,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d’orientation.</a:t>
            </a:r>
          </a:p>
        </p:txBody>
      </p:sp>
      <p:sp>
        <p:nvSpPr>
          <p:cNvPr id="15" name="ZoneTexte 14"/>
          <p:cNvSpPr txBox="1"/>
          <p:nvPr/>
        </p:nvSpPr>
        <p:spPr>
          <a:xfrm flipH="1">
            <a:off x="346845" y="2944399"/>
            <a:ext cx="466723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parcoursup.gouv.fr  </a:t>
            </a:r>
            <a:r>
              <a:rPr lang="fr-FR" sz="1500" dirty="0">
                <a:solidFill>
                  <a:schemeClr val="bg1"/>
                </a:solidFill>
                <a:highlight>
                  <a:srgbClr val="0000FF"/>
                </a:highlight>
              </a:rPr>
              <a:t> </a:t>
            </a: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ouvertes.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538" y="3057235"/>
            <a:ext cx="3268012" cy="1597307"/>
          </a:xfrm>
          <a:prstGeom prst="rect">
            <a:avLst/>
          </a:prstGeom>
          <a:ln>
            <a:solidFill>
              <a:schemeClr val="bg1">
                <a:lumMod val="8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593020" y="1358300"/>
            <a:ext cx="1373799" cy="1030349"/>
          </a:xfrm>
          <a:prstGeom prst="rect">
            <a:avLst/>
          </a:prstGeom>
        </p:spPr>
      </p:pic>
      <p:sp>
        <p:nvSpPr>
          <p:cNvPr id="13" name="Rectangle à coins arrondis 12"/>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outils pour préparer son projet d’orientation</a:t>
            </a:r>
          </a:p>
        </p:txBody>
      </p:sp>
      <p:sp>
        <p:nvSpPr>
          <p:cNvPr id="2" name="ZoneTexte 1"/>
          <p:cNvSpPr txBox="1"/>
          <p:nvPr/>
        </p:nvSpPr>
        <p:spPr>
          <a:xfrm>
            <a:off x="467544" y="4162099"/>
            <a:ext cx="4398746" cy="492443"/>
          </a:xfrm>
          <a:prstGeom prst="rect">
            <a:avLst/>
          </a:prstGeom>
          <a:solidFill>
            <a:schemeClr val="bg1">
              <a:lumMod val="85000"/>
            </a:schemeClr>
          </a:solidFill>
        </p:spPr>
        <p:txBody>
          <a:bodyPr wrap="square" rtlCol="0">
            <a:spAutoFit/>
          </a:bodyPr>
          <a:lstStyle/>
          <a:p>
            <a:r>
              <a:rPr lang="fr-FR" sz="1300" dirty="0"/>
              <a:t>À savoir : les lycéens peuvent se créer un compte Parcoursup dès la classe de  2</a:t>
            </a:r>
            <a:r>
              <a:rPr lang="fr-FR" sz="1300" baseline="30000" dirty="0"/>
              <a:t>nde</a:t>
            </a:r>
            <a:r>
              <a:rPr lang="fr-FR" sz="1300" dirty="0"/>
              <a:t> ou de 1</a:t>
            </a:r>
            <a:r>
              <a:rPr lang="fr-FR" sz="1300" baseline="30000" dirty="0"/>
              <a:t>ère</a:t>
            </a:r>
            <a:endParaRPr lang="fr-FR" sz="1300" dirty="0"/>
          </a:p>
        </p:txBody>
      </p:sp>
      <p:pic>
        <p:nvPicPr>
          <p:cNvPr id="5" name="Image 4"/>
          <p:cNvPicPr>
            <a:picLocks noChangeAspect="1"/>
          </p:cNvPicPr>
          <p:nvPr/>
        </p:nvPicPr>
        <p:blipFill>
          <a:blip r:embed="rId4"/>
          <a:stretch>
            <a:fillRect/>
          </a:stretch>
        </p:blipFill>
        <p:spPr>
          <a:xfrm>
            <a:off x="6494989" y="972431"/>
            <a:ext cx="2005798" cy="1857905"/>
          </a:xfrm>
          <a:prstGeom prst="rect">
            <a:avLst/>
          </a:prstGeom>
          <a:ln>
            <a:solidFill>
              <a:schemeClr val="bg1">
                <a:lumMod val="85000"/>
              </a:schemeClr>
            </a:solidFill>
          </a:ln>
        </p:spPr>
      </p:pic>
      <p:sp>
        <p:nvSpPr>
          <p:cNvPr id="12" name="ZoneTexte 11">
            <a:extLst>
              <a:ext uri="{FF2B5EF4-FFF2-40B4-BE49-F238E27FC236}">
                <a16:creationId xmlns:a16="http://schemas.microsoft.com/office/drawing/2014/main" id="{25763D7B-F4F8-4A01-8324-16B68790F89F}"/>
              </a:ext>
            </a:extLst>
          </p:cNvPr>
          <p:cNvSpPr txBox="1"/>
          <p:nvPr/>
        </p:nvSpPr>
        <p:spPr>
          <a:xfrm>
            <a:off x="4593020" y="2518236"/>
            <a:ext cx="2154621" cy="276999"/>
          </a:xfrm>
          <a:prstGeom prst="rect">
            <a:avLst/>
          </a:prstGeom>
          <a:solidFill>
            <a:srgbClr val="FF9575"/>
          </a:solidFill>
          <a:ln w="12700">
            <a:noFill/>
          </a:ln>
        </p:spPr>
        <p:txBody>
          <a:bodyPr wrap="square" rtlCol="0">
            <a:spAutoFit/>
          </a:bodyPr>
          <a:lstStyle/>
          <a:p>
            <a:r>
              <a:rPr lang="fr-FR" sz="1200" dirty="0">
                <a:solidFill>
                  <a:schemeClr val="tx2"/>
                </a:solidFill>
                <a:latin typeface="Arial" panose="020B0604020202020204" pitchFamily="34" charset="0"/>
                <a:cs typeface="Arial" panose="020B0604020202020204" pitchFamily="34" charset="0"/>
                <a:hlinkClick r:id="rId5"/>
              </a:rPr>
              <a:t>https://app.avenirs.onisep.fr</a:t>
            </a:r>
            <a:r>
              <a:rPr lang="fr-FR" sz="12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967483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40</a:t>
            </a:fld>
            <a:endParaRPr lang="fr-FR"/>
          </a:p>
        </p:txBody>
      </p:sp>
      <p:sp>
        <p:nvSpPr>
          <p:cNvPr id="4" name="Titre 3"/>
          <p:cNvSpPr>
            <a:spLocks noGrp="1"/>
          </p:cNvSpPr>
          <p:nvPr>
            <p:ph type="title"/>
          </p:nvPr>
        </p:nvSpPr>
        <p:spPr/>
        <p:txBody>
          <a:bodyPr/>
          <a:lstStyle/>
          <a:p>
            <a:r>
              <a:rPr lang="fr-FR" dirty="0"/>
              <a:t>Après le Bac général 3</a:t>
            </a:r>
          </a:p>
        </p:txBody>
      </p:sp>
      <p:sp>
        <p:nvSpPr>
          <p:cNvPr id="5" name="Espace réservé du contenu 4"/>
          <p:cNvSpPr>
            <a:spLocks noGrp="1"/>
          </p:cNvSpPr>
          <p:nvPr>
            <p:ph sz="quarter" idx="14"/>
          </p:nvPr>
        </p:nvSpPr>
        <p:spPr/>
        <p:txBody>
          <a:bodyPr/>
          <a:lstStyle/>
          <a:p>
            <a:r>
              <a:rPr lang="fr-FR" sz="1200" b="1" u="sng" dirty="0"/>
              <a:t>Diplôme d'école</a:t>
            </a:r>
            <a:endParaRPr lang="fr-FR" sz="1200" dirty="0"/>
          </a:p>
          <a:p>
            <a:r>
              <a:rPr lang="fr-FR" sz="1200" dirty="0"/>
              <a:t>Ces formations (de 3 à 5 ans), proposées par des écoles spécialisées publiques ou privées préparent les étudiants à un métier ou à une fonction. À la clé, un diplôme national ou un titre d'école.</a:t>
            </a:r>
          </a:p>
          <a:p>
            <a:r>
              <a:rPr lang="fr-FR" sz="1200" b="1" dirty="0"/>
              <a:t>Commerce, gestion</a:t>
            </a:r>
            <a:endParaRPr lang="fr-FR" sz="1200" dirty="0"/>
          </a:p>
          <a:p>
            <a:r>
              <a:rPr lang="fr-FR" sz="1200" b="1" dirty="0"/>
              <a:t>Sciences et industrie</a:t>
            </a:r>
            <a:endParaRPr lang="fr-FR" sz="1200" dirty="0"/>
          </a:p>
          <a:p>
            <a:r>
              <a:rPr lang="fr-FR" sz="1200" b="1" dirty="0"/>
              <a:t>Santé, social</a:t>
            </a:r>
            <a:endParaRPr lang="fr-FR" sz="1200" dirty="0"/>
          </a:p>
          <a:p>
            <a:r>
              <a:rPr lang="fr-FR" sz="1200" b="1" dirty="0"/>
              <a:t>Arts, architecture</a:t>
            </a:r>
            <a:endParaRPr lang="fr-FR" sz="1200" dirty="0"/>
          </a:p>
          <a:p>
            <a:r>
              <a:rPr lang="fr-FR" sz="1200" b="1" dirty="0"/>
              <a:t>Sciences politiques</a:t>
            </a:r>
            <a:endParaRPr lang="fr-FR" sz="1200" dirty="0"/>
          </a:p>
          <a:p>
            <a:r>
              <a:rPr lang="fr-FR" sz="1200" b="1" u="sng" dirty="0"/>
              <a:t>Formations préparatoires </a:t>
            </a:r>
            <a:endParaRPr lang="fr-FR" sz="1200" dirty="0"/>
          </a:p>
          <a:p>
            <a:r>
              <a:rPr lang="fr-FR" sz="1200" dirty="0"/>
              <a:t>Les universités sont de plus en plus nombreuses à proposer des cursus qui ont comme objectif la préparation à l’entrée aux grandes écoles ou la poursuite en master. Ces cursus sélectifs, à mi-chemin entre la licence et les CPGE (classes préparatoires aux grandes écoles), sont réservés à des étudiants prêts à beaucoup s’investir dans leur formation.</a:t>
            </a:r>
          </a:p>
          <a:p>
            <a:r>
              <a:rPr lang="fr-FR" sz="1200" b="1" dirty="0"/>
              <a:t>CPES</a:t>
            </a:r>
            <a:endParaRPr lang="fr-FR" sz="1200" dirty="0"/>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3376339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41</a:t>
            </a:fld>
            <a:endParaRPr lang="fr-FR"/>
          </a:p>
        </p:txBody>
      </p:sp>
      <p:sp>
        <p:nvSpPr>
          <p:cNvPr id="4" name="Titre 3"/>
          <p:cNvSpPr>
            <a:spLocks noGrp="1"/>
          </p:cNvSpPr>
          <p:nvPr>
            <p:ph type="title"/>
          </p:nvPr>
        </p:nvSpPr>
        <p:spPr/>
        <p:txBody>
          <a:bodyPr/>
          <a:lstStyle/>
          <a:p>
            <a:r>
              <a:rPr lang="fr-FR" dirty="0"/>
              <a:t>Après le Bac ST2S</a:t>
            </a:r>
          </a:p>
        </p:txBody>
      </p:sp>
      <p:sp>
        <p:nvSpPr>
          <p:cNvPr id="5" name="Espace réservé du contenu 4"/>
          <p:cNvSpPr>
            <a:spLocks noGrp="1"/>
          </p:cNvSpPr>
          <p:nvPr>
            <p:ph sz="quarter" idx="14"/>
          </p:nvPr>
        </p:nvSpPr>
        <p:spPr>
          <a:xfrm>
            <a:off x="467542" y="1260000"/>
            <a:ext cx="8208914" cy="2574000"/>
          </a:xfrm>
        </p:spPr>
        <p:txBody>
          <a:bodyPr/>
          <a:lstStyle/>
          <a:p>
            <a:r>
              <a:rPr lang="fr-FR" b="1" u="sng" dirty="0"/>
              <a:t>Les formations du social</a:t>
            </a:r>
          </a:p>
          <a:p>
            <a:r>
              <a:rPr lang="fr-FR" dirty="0">
                <a:solidFill>
                  <a:schemeClr val="tx1"/>
                </a:solidFill>
              </a:rPr>
              <a:t>Le </a:t>
            </a:r>
            <a:r>
              <a:rPr lang="fr-FR" dirty="0">
                <a:solidFill>
                  <a:schemeClr val="tx1"/>
                </a:solidFill>
                <a:hlinkClick r:id="rId2"/>
              </a:rPr>
              <a:t>BTS économie sociale familiale</a:t>
            </a:r>
            <a:r>
              <a:rPr lang="fr-FR" dirty="0">
                <a:solidFill>
                  <a:schemeClr val="tx1"/>
                </a:solidFill>
              </a:rPr>
              <a:t> forme des conseillers capables d’apporter des solutions pratiques pour gérer le quotidien (budget, éducation, logement, </a:t>
            </a:r>
            <a:r>
              <a:rPr lang="fr-FR" dirty="0" err="1">
                <a:solidFill>
                  <a:schemeClr val="tx1"/>
                </a:solidFill>
              </a:rPr>
              <a:t>etcLe</a:t>
            </a:r>
            <a:r>
              <a:rPr lang="fr-FR" b="1" dirty="0">
                <a:solidFill>
                  <a:schemeClr val="tx1"/>
                </a:solidFill>
              </a:rPr>
              <a:t> </a:t>
            </a:r>
            <a:r>
              <a:rPr lang="fr-FR" dirty="0">
                <a:solidFill>
                  <a:schemeClr val="tx1"/>
                </a:solidFill>
                <a:hlinkClick r:id="rId3"/>
              </a:rPr>
              <a:t>BTS SP3S</a:t>
            </a:r>
            <a:r>
              <a:rPr lang="fr-FR" dirty="0">
                <a:solidFill>
                  <a:schemeClr val="tx1"/>
                </a:solidFill>
              </a:rPr>
              <a:t> (services et prestations des secteurs sanitaire et social) mène à des fonctions administratives et de gestion dans les structures sanitaires, socio-éducatives et sociales ou médico-sociales.</a:t>
            </a:r>
          </a:p>
          <a:p>
            <a:r>
              <a:rPr lang="fr-FR" dirty="0">
                <a:solidFill>
                  <a:schemeClr val="tx1"/>
                </a:solidFill>
              </a:rPr>
              <a:t>Le BUT carrières sociales forme à différents métiers, selon le parcours choisi : </a:t>
            </a:r>
            <a:r>
              <a:rPr lang="fr-FR" dirty="0">
                <a:solidFill>
                  <a:schemeClr val="tx1"/>
                </a:solidFill>
                <a:hlinkClick r:id="rId4" tooltip="animation sociale et socioculturelle"/>
              </a:rPr>
              <a:t>animation sociale et socioculturelle</a:t>
            </a:r>
            <a:r>
              <a:rPr lang="fr-FR" dirty="0">
                <a:solidFill>
                  <a:schemeClr val="tx1"/>
                </a:solidFill>
              </a:rPr>
              <a:t> ; </a:t>
            </a:r>
            <a:r>
              <a:rPr lang="fr-FR" dirty="0">
                <a:solidFill>
                  <a:schemeClr val="tx1"/>
                </a:solidFill>
                <a:hlinkClick r:id="rId5" tooltip="assistance sociale"/>
              </a:rPr>
              <a:t>assistance sociale</a:t>
            </a:r>
            <a:r>
              <a:rPr lang="fr-FR" dirty="0">
                <a:solidFill>
                  <a:schemeClr val="tx1"/>
                </a:solidFill>
              </a:rPr>
              <a:t> ; </a:t>
            </a:r>
            <a:r>
              <a:rPr lang="fr-FR" dirty="0">
                <a:solidFill>
                  <a:schemeClr val="tx1"/>
                </a:solidFill>
                <a:hlinkClick r:id="rId6" tooltip="éducation spécialisée "/>
              </a:rPr>
              <a:t>éducation spécialisée </a:t>
            </a:r>
            <a:r>
              <a:rPr lang="fr-FR" dirty="0">
                <a:solidFill>
                  <a:schemeClr val="tx1"/>
                </a:solidFill>
              </a:rPr>
              <a:t>; </a:t>
            </a:r>
            <a:r>
              <a:rPr lang="fr-FR" dirty="0">
                <a:solidFill>
                  <a:schemeClr val="tx1"/>
                </a:solidFill>
                <a:hlinkClick r:id="rId7" tooltip="villes et territoires durables"/>
              </a:rPr>
              <a:t>villes et territoires durables</a:t>
            </a:r>
            <a:r>
              <a:rPr lang="fr-FR" dirty="0">
                <a:solidFill>
                  <a:schemeClr val="tx1"/>
                </a:solidFill>
              </a:rPr>
              <a:t> ; </a:t>
            </a:r>
            <a:r>
              <a:rPr lang="fr-FR" dirty="0">
                <a:solidFill>
                  <a:schemeClr val="tx1"/>
                </a:solidFill>
                <a:hlinkClick r:id="rId8" tooltip="coordination et gestion des établissements et services sanitaires et sociaux"/>
              </a:rPr>
              <a:t>coordination et gestion des établissements et services sanitaires et sociaux</a:t>
            </a:r>
            <a:r>
              <a:rPr lang="fr-FR" dirty="0">
                <a:solidFill>
                  <a:schemeClr val="tx1"/>
                </a:solidFill>
              </a:rPr>
              <a:t>. Avoir une expérience dans l’animation ou le social est recommandé.</a:t>
            </a:r>
          </a:p>
          <a:p>
            <a:r>
              <a:rPr lang="fr-FR" dirty="0">
                <a:solidFill>
                  <a:schemeClr val="tx1"/>
                </a:solidFill>
              </a:rPr>
              <a:t>Quelques DEUST (diplômes d'études universitaires scientifiques et techniques) en 2 Après un BTS, un BUT ou un DEUST, les diplômés peuvent chercher un emploi ou poursuivre leurs études en préparant un DE (diplôme d’État) du travail social, un diplôme de l'animation, une licence professionnelle (en intervention sociale, gestion des structures sanitaires et sociales, etc.) ou un DU (diplôme universitaire).</a:t>
            </a:r>
          </a:p>
          <a:p>
            <a:r>
              <a:rPr lang="fr-FR" dirty="0">
                <a:solidFill>
                  <a:schemeClr val="tx1"/>
                </a:solidFill>
              </a:rPr>
              <a:t>Les écoles du social mènent en 3 ans aux DE du travail social, souvent obligatoires pour exercer : DE d'</a:t>
            </a:r>
            <a:r>
              <a:rPr lang="fr-FR" dirty="0">
                <a:solidFill>
                  <a:schemeClr val="tx1"/>
                </a:solidFill>
                <a:hlinkClick r:id="rId9"/>
              </a:rPr>
              <a:t>assistant de service social</a:t>
            </a:r>
            <a:r>
              <a:rPr lang="fr-FR" dirty="0">
                <a:solidFill>
                  <a:schemeClr val="tx1"/>
                </a:solidFill>
              </a:rPr>
              <a:t>, d'</a:t>
            </a:r>
            <a:r>
              <a:rPr lang="fr-FR" dirty="0">
                <a:solidFill>
                  <a:schemeClr val="tx1"/>
                </a:solidFill>
                <a:hlinkClick r:id="rId10"/>
              </a:rPr>
              <a:t>éducateur spécialisé</a:t>
            </a:r>
            <a:r>
              <a:rPr lang="fr-FR" dirty="0">
                <a:solidFill>
                  <a:schemeClr val="tx1"/>
                </a:solidFill>
              </a:rPr>
              <a:t>, d'</a:t>
            </a:r>
            <a:r>
              <a:rPr lang="fr-FR" dirty="0">
                <a:solidFill>
                  <a:schemeClr val="tx1"/>
                </a:solidFill>
                <a:hlinkClick r:id="rId11"/>
              </a:rPr>
              <a:t>éducateur technique spécialisé</a:t>
            </a:r>
            <a:r>
              <a:rPr lang="fr-FR" dirty="0">
                <a:solidFill>
                  <a:schemeClr val="tx1"/>
                </a:solidFill>
              </a:rPr>
              <a:t> ou d'</a:t>
            </a:r>
            <a:r>
              <a:rPr lang="fr-FR" dirty="0">
                <a:solidFill>
                  <a:schemeClr val="tx1"/>
                </a:solidFill>
                <a:hlinkClick r:id="rId12"/>
              </a:rPr>
              <a:t>éducateur de jeunes enfants</a:t>
            </a:r>
            <a:r>
              <a:rPr lang="fr-FR" dirty="0">
                <a:solidFill>
                  <a:schemeClr val="tx1"/>
                </a:solidFill>
              </a:rPr>
              <a:t>.</a:t>
            </a:r>
          </a:p>
          <a:p>
            <a:r>
              <a:rPr lang="fr-FR" b="1" u="sng" dirty="0">
                <a:solidFill>
                  <a:schemeClr val="tx1"/>
                </a:solidFill>
              </a:rPr>
              <a:t>Les formations du paramédical</a:t>
            </a:r>
            <a:endParaRPr lang="fr-FR" dirty="0">
              <a:solidFill>
                <a:schemeClr val="tx1"/>
              </a:solidFill>
            </a:endParaRPr>
          </a:p>
          <a:p>
            <a:r>
              <a:rPr lang="fr-FR" dirty="0">
                <a:solidFill>
                  <a:schemeClr val="tx1"/>
                </a:solidFill>
              </a:rPr>
              <a:t> </a:t>
            </a:r>
            <a:r>
              <a:rPr lang="fr-FR" dirty="0">
                <a:solidFill>
                  <a:schemeClr val="tx1"/>
                </a:solidFill>
                <a:hlinkClick r:id="rId13" tooltip="fiche formation BTS diététique et nutrition"/>
              </a:rPr>
              <a:t>BTS diététique et nutrition</a:t>
            </a:r>
            <a:r>
              <a:rPr lang="fr-FR" dirty="0">
                <a:solidFill>
                  <a:schemeClr val="tx1"/>
                </a:solidFill>
              </a:rPr>
              <a:t> ou le </a:t>
            </a:r>
            <a:r>
              <a:rPr lang="fr-FR" dirty="0">
                <a:solidFill>
                  <a:schemeClr val="tx1"/>
                </a:solidFill>
                <a:hlinkClick r:id="rId14" tooltip="BUT génie biologique parcours diététique et nutrition"/>
              </a:rPr>
              <a:t>BUT génie biologique parcours diététique et nutrition</a:t>
            </a:r>
            <a:r>
              <a:rPr lang="fr-FR" dirty="0">
                <a:solidFill>
                  <a:schemeClr val="tx1"/>
                </a:solidFill>
              </a:rPr>
              <a:t>. Ce dernier requiert un bon niveau scientifique.</a:t>
            </a:r>
          </a:p>
          <a:p>
            <a:r>
              <a:rPr lang="fr-FR" dirty="0">
                <a:solidFill>
                  <a:schemeClr val="tx1"/>
                </a:solidFill>
              </a:rPr>
              <a:t>Ceux qui veulent travailler comme technicien en analyses biomédicales peuvent préparer le </a:t>
            </a:r>
            <a:r>
              <a:rPr lang="fr-FR" dirty="0">
                <a:solidFill>
                  <a:schemeClr val="tx1"/>
                </a:solidFill>
                <a:hlinkClick r:id="rId15" tooltip="FICHE FORMATION BTS BIOLOGIE MEDICALE"/>
              </a:rPr>
              <a:t>BTS biologie médicale</a:t>
            </a:r>
            <a:r>
              <a:rPr lang="fr-FR" dirty="0">
                <a:solidFill>
                  <a:schemeClr val="tx1"/>
                </a:solidFill>
              </a:rPr>
              <a:t> ou </a:t>
            </a:r>
            <a:r>
              <a:rPr lang="fr-FR" dirty="0">
                <a:solidFill>
                  <a:schemeClr val="tx1"/>
                </a:solidFill>
                <a:hlinkClick r:id="rId16" tooltip="BUT génie biologique parcours biologie médicale et biotechnologie"/>
              </a:rPr>
              <a:t>BUT génie biologique parcours biologie médicale et biotechnologie</a:t>
            </a:r>
            <a:r>
              <a:rPr lang="fr-FR" dirty="0">
                <a:solidFill>
                  <a:schemeClr val="tx1"/>
                </a:solidFill>
              </a:rPr>
              <a:t>. Les parcours sciences de l'aliment et biotechnologie et sciences de l'environnement et écotechnologies sont également accessibles aux titulaires d'un bac ST2S.</a:t>
            </a:r>
          </a:p>
          <a:p>
            <a:r>
              <a:rPr lang="fr-FR" dirty="0">
                <a:solidFill>
                  <a:schemeClr val="tx1"/>
                </a:solidFill>
              </a:rPr>
              <a:t>Ceux qui sont intéressés par les métiers de l’appareillage peuvent préparer le </a:t>
            </a:r>
            <a:r>
              <a:rPr lang="fr-FR" dirty="0">
                <a:solidFill>
                  <a:schemeClr val="tx1"/>
                </a:solidFill>
                <a:hlinkClick r:id="rId17" tooltip="fiche formaton BTS podo orthésiste"/>
              </a:rPr>
              <a:t>BTS podo-orthésiste</a:t>
            </a:r>
            <a:r>
              <a:rPr lang="fr-FR" dirty="0">
                <a:solidFill>
                  <a:schemeClr val="tx1"/>
                </a:solidFill>
              </a:rPr>
              <a:t> ou le </a:t>
            </a:r>
            <a:r>
              <a:rPr lang="fr-FR" dirty="0">
                <a:solidFill>
                  <a:schemeClr val="tx1"/>
                </a:solidFill>
                <a:hlinkClick r:id="rId18" tooltip="fiche formation BTS orthoprothésiste"/>
              </a:rPr>
              <a:t>BTS orthoprothésiste</a:t>
            </a:r>
            <a:r>
              <a:rPr lang="fr-FR" dirty="0">
                <a:solidFill>
                  <a:schemeClr val="tx1"/>
                </a:solidFill>
              </a:rPr>
              <a:t>. À noter : ces deux BTS se préparent en 3 ans au lieu de 2 pour répondre aux exigences professionnelles.</a:t>
            </a:r>
          </a:p>
          <a:p>
            <a:r>
              <a:rPr lang="fr-FR" dirty="0">
                <a:solidFill>
                  <a:schemeClr val="tx1"/>
                </a:solidFill>
              </a:rPr>
              <a:t>Les </a:t>
            </a:r>
            <a:r>
              <a:rPr lang="fr-FR" dirty="0">
                <a:solidFill>
                  <a:schemeClr val="tx1"/>
                </a:solidFill>
                <a:hlinkClick r:id="rId19"/>
              </a:rPr>
              <a:t>écoles paramédicales</a:t>
            </a:r>
            <a:r>
              <a:rPr lang="fr-FR" dirty="0">
                <a:solidFill>
                  <a:schemeClr val="tx1"/>
                </a:solidFill>
              </a:rPr>
              <a:t> préparent en 3 ans aux DE (diplômes d'état) obligatoires pour exercer le métier d’</a:t>
            </a:r>
            <a:r>
              <a:rPr lang="fr-FR" dirty="0">
                <a:solidFill>
                  <a:schemeClr val="tx1"/>
                </a:solidFill>
                <a:hlinkClick r:id="rId20"/>
              </a:rPr>
              <a:t>infirmier,</a:t>
            </a:r>
            <a:r>
              <a:rPr lang="fr-FR" dirty="0">
                <a:solidFill>
                  <a:schemeClr val="tx1"/>
                </a:solidFill>
              </a:rPr>
              <a:t> par exemple.</a:t>
            </a:r>
          </a:p>
          <a:p>
            <a:endParaRPr lang="fr-FR" dirty="0">
              <a:solidFill>
                <a:schemeClr val="tx1"/>
              </a:solidFill>
            </a:endParaRPr>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803132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42</a:t>
            </a:fld>
            <a:endParaRPr lang="fr-FR"/>
          </a:p>
        </p:txBody>
      </p:sp>
      <p:sp>
        <p:nvSpPr>
          <p:cNvPr id="4" name="Titre 3"/>
          <p:cNvSpPr>
            <a:spLocks noGrp="1"/>
          </p:cNvSpPr>
          <p:nvPr>
            <p:ph type="title"/>
          </p:nvPr>
        </p:nvSpPr>
        <p:spPr/>
        <p:txBody>
          <a:bodyPr/>
          <a:lstStyle/>
          <a:p>
            <a:r>
              <a:rPr lang="fr-FR" dirty="0"/>
              <a:t>Le BTS SP3S</a:t>
            </a:r>
          </a:p>
        </p:txBody>
      </p:sp>
      <p:sp>
        <p:nvSpPr>
          <p:cNvPr id="5" name="Espace réservé du contenu 4"/>
          <p:cNvSpPr>
            <a:spLocks noGrp="1"/>
          </p:cNvSpPr>
          <p:nvPr>
            <p:ph sz="quarter" idx="14"/>
          </p:nvPr>
        </p:nvSpPr>
        <p:spPr/>
        <p:txBody>
          <a:bodyPr/>
          <a:lstStyle/>
          <a:p>
            <a:endParaRPr lang="fr-FR" dirty="0"/>
          </a:p>
        </p:txBody>
      </p:sp>
      <p:sp>
        <p:nvSpPr>
          <p:cNvPr id="6" name="Espace réservé du texte 5"/>
          <p:cNvSpPr>
            <a:spLocks noGrp="1"/>
          </p:cNvSpPr>
          <p:nvPr>
            <p:ph type="body" sz="quarter" idx="13"/>
          </p:nvPr>
        </p:nvSpPr>
        <p:spPr/>
        <p:txBody>
          <a:bodyPr/>
          <a:lstStyle/>
          <a:p>
            <a:endParaRPr lang="fr-FR"/>
          </a:p>
        </p:txBody>
      </p:sp>
      <p:sp>
        <p:nvSpPr>
          <p:cNvPr id="7" name="Rectangle 6"/>
          <p:cNvSpPr/>
          <p:nvPr/>
        </p:nvSpPr>
        <p:spPr>
          <a:xfrm>
            <a:off x="2285999" y="1835999"/>
            <a:ext cx="6301409" cy="2862322"/>
          </a:xfrm>
          <a:prstGeom prst="rect">
            <a:avLst/>
          </a:prstGeom>
        </p:spPr>
        <p:txBody>
          <a:bodyPr wrap="square">
            <a:spAutoFit/>
          </a:bodyPr>
          <a:lstStyle/>
          <a:p>
            <a:r>
              <a:rPr lang="fr-FR" dirty="0">
                <a:solidFill>
                  <a:srgbClr val="161616"/>
                </a:solidFill>
                <a:latin typeface="Marianne"/>
              </a:rPr>
              <a:t>Le BTS SP3S a pour objectif l'insertion professionnelle mais, avec un très bon dossier ou une mention à l'examen, une poursuite d'études est envisageable en licence professionnelle ou en licence du champ sanitaire et social.</a:t>
            </a:r>
          </a:p>
          <a:p>
            <a:pPr>
              <a:buFont typeface="Arial" panose="020B0604020202020204" pitchFamily="34" charset="0"/>
              <a:buChar char="•"/>
            </a:pPr>
            <a:r>
              <a:rPr lang="fr-FR" b="1" dirty="0">
                <a:solidFill>
                  <a:srgbClr val="161616"/>
                </a:solidFill>
                <a:latin typeface="Marianne"/>
              </a:rPr>
              <a:t>Exemple(s) de formation(s) :</a:t>
            </a:r>
            <a:r>
              <a:rPr lang="fr-FR" dirty="0">
                <a:solidFill>
                  <a:srgbClr val="161616"/>
                </a:solidFill>
                <a:latin typeface="Marianne"/>
                <a:hlinkClick r:id="rId2"/>
              </a:rPr>
              <a:t>Licence pro mention gestion des structures sanitaires et sociales</a:t>
            </a:r>
            <a:endParaRPr lang="fr-FR" dirty="0">
              <a:solidFill>
                <a:srgbClr val="161616"/>
              </a:solidFill>
              <a:latin typeface="Marianne"/>
            </a:endParaRPr>
          </a:p>
          <a:p>
            <a:pPr>
              <a:buFont typeface="Arial" panose="020B0604020202020204" pitchFamily="34" charset="0"/>
              <a:buChar char="•"/>
            </a:pPr>
            <a:r>
              <a:rPr lang="fr-FR" dirty="0">
                <a:solidFill>
                  <a:srgbClr val="161616"/>
                </a:solidFill>
                <a:latin typeface="Marianne"/>
                <a:hlinkClick r:id="rId3"/>
              </a:rPr>
              <a:t>Licence pro mention intervention sociale : accompagnement social</a:t>
            </a:r>
            <a:endParaRPr lang="fr-FR" dirty="0">
              <a:solidFill>
                <a:srgbClr val="161616"/>
              </a:solidFill>
              <a:latin typeface="Marianne"/>
            </a:endParaRPr>
          </a:p>
          <a:p>
            <a:pPr>
              <a:buFont typeface="Arial" panose="020B0604020202020204" pitchFamily="34" charset="0"/>
              <a:buChar char="•"/>
            </a:pPr>
            <a:r>
              <a:rPr lang="fr-FR" dirty="0">
                <a:solidFill>
                  <a:srgbClr val="161616"/>
                </a:solidFill>
                <a:latin typeface="Marianne"/>
                <a:hlinkClick r:id="rId4"/>
              </a:rPr>
              <a:t>Licence pro mention métiers de la santé : management des établissements d'hydrothérapie</a:t>
            </a:r>
            <a:endParaRPr lang="fr-FR" b="0" i="0" dirty="0">
              <a:solidFill>
                <a:srgbClr val="161616"/>
              </a:solidFill>
              <a:effectLst/>
              <a:latin typeface="Marianne"/>
            </a:endParaRPr>
          </a:p>
        </p:txBody>
      </p:sp>
    </p:spTree>
    <p:extLst>
      <p:ext uri="{BB962C8B-B14F-4D97-AF65-F5344CB8AC3E}">
        <p14:creationId xmlns:p14="http://schemas.microsoft.com/office/powerpoint/2010/main" val="41094643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43</a:t>
            </a:fld>
            <a:endParaRPr lang="fr-FR"/>
          </a:p>
        </p:txBody>
      </p:sp>
      <p:sp>
        <p:nvSpPr>
          <p:cNvPr id="4" name="Titre 3"/>
          <p:cNvSpPr>
            <a:spLocks noGrp="1"/>
          </p:cNvSpPr>
          <p:nvPr>
            <p:ph type="title"/>
          </p:nvPr>
        </p:nvSpPr>
        <p:spPr/>
        <p:txBody>
          <a:bodyPr/>
          <a:lstStyle/>
          <a:p>
            <a:r>
              <a:rPr lang="fr-FR" sz="1400" dirty="0"/>
              <a:t>Le Bac Pro</a:t>
            </a: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1789043" y="1274478"/>
            <a:ext cx="7146235" cy="3135597"/>
          </a:xfrm>
        </p:spPr>
      </p:pic>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182173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44</a:t>
            </a:fld>
            <a:endParaRPr lang="fr-FR"/>
          </a:p>
        </p:txBody>
      </p:sp>
      <p:sp>
        <p:nvSpPr>
          <p:cNvPr id="4" name="Titre 3"/>
          <p:cNvSpPr>
            <a:spLocks noGrp="1"/>
          </p:cNvSpPr>
          <p:nvPr>
            <p:ph type="title"/>
          </p:nvPr>
        </p:nvSpPr>
        <p:spPr/>
        <p:txBody>
          <a:bodyPr/>
          <a:lstStyle/>
          <a:p>
            <a:r>
              <a:rPr lang="fr-FR" dirty="0"/>
              <a:t>Après le Bac HPS</a:t>
            </a:r>
          </a:p>
        </p:txBody>
      </p:sp>
      <p:sp>
        <p:nvSpPr>
          <p:cNvPr id="5" name="Espace réservé du contenu 4"/>
          <p:cNvSpPr>
            <a:spLocks noGrp="1"/>
          </p:cNvSpPr>
          <p:nvPr>
            <p:ph sz="quarter" idx="14"/>
          </p:nvPr>
        </p:nvSpPr>
        <p:spPr/>
        <p:txBody>
          <a:bodyPr/>
          <a:lstStyle/>
          <a:p>
            <a:r>
              <a:rPr lang="fr-FR" sz="2000" dirty="0">
                <a:solidFill>
                  <a:schemeClr val="tx1"/>
                </a:solidFill>
              </a:rPr>
              <a:t>Le bac pro hygiène, propreté, stérilisation a pour premier objectif l'insertion professionnelle. Selon le projet professionnel, le diplômé a aussi la possibilité de se former au diplôme d’État d’aide-soignant ou de poursuivre en DEUST (diplôme d’études universitaires scientifiques et techniques) de préparateur technicien en pharmacie ou en BTS métiers des services à l’environnement.</a:t>
            </a:r>
          </a:p>
          <a:p>
            <a:r>
              <a:rPr lang="fr-FR" sz="2000" b="1" dirty="0">
                <a:solidFill>
                  <a:schemeClr val="tx1"/>
                </a:solidFill>
              </a:rPr>
              <a:t>Exemple(s) de formation(s) :</a:t>
            </a:r>
            <a:r>
              <a:rPr lang="fr-FR" sz="2000" dirty="0">
                <a:solidFill>
                  <a:schemeClr val="tx1"/>
                </a:solidFill>
                <a:hlinkClick r:id="rId2"/>
              </a:rPr>
              <a:t>BTS métiers des services à l'environnement</a:t>
            </a:r>
            <a:endParaRPr lang="fr-FR" sz="2000" dirty="0">
              <a:solidFill>
                <a:schemeClr val="tx1"/>
              </a:solidFill>
            </a:endParaRPr>
          </a:p>
          <a:p>
            <a:r>
              <a:rPr lang="fr-FR" sz="2000" dirty="0">
                <a:solidFill>
                  <a:schemeClr val="tx1"/>
                </a:solidFill>
                <a:hlinkClick r:id="rId3"/>
              </a:rPr>
              <a:t>DEUST préparateur technicien en pharmacie</a:t>
            </a:r>
            <a:endParaRPr lang="fr-FR" sz="2000" dirty="0">
              <a:solidFill>
                <a:schemeClr val="tx1"/>
              </a:solidFill>
            </a:endParaRPr>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0385359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45</a:t>
            </a:fld>
            <a:endParaRPr lang="fr-FR"/>
          </a:p>
        </p:txBody>
      </p:sp>
      <p:sp>
        <p:nvSpPr>
          <p:cNvPr id="4" name="Titre 3"/>
          <p:cNvSpPr>
            <a:spLocks noGrp="1"/>
          </p:cNvSpPr>
          <p:nvPr>
            <p:ph type="title"/>
          </p:nvPr>
        </p:nvSpPr>
        <p:spPr/>
        <p:txBody>
          <a:bodyPr/>
          <a:lstStyle/>
          <a:p>
            <a:r>
              <a:rPr lang="fr-FR" dirty="0"/>
              <a:t>Après le Bac AEPA</a:t>
            </a:r>
          </a:p>
        </p:txBody>
      </p:sp>
      <p:sp>
        <p:nvSpPr>
          <p:cNvPr id="5" name="Espace réservé du contenu 4"/>
          <p:cNvSpPr>
            <a:spLocks noGrp="1"/>
          </p:cNvSpPr>
          <p:nvPr>
            <p:ph sz="quarter" idx="14"/>
          </p:nvPr>
        </p:nvSpPr>
        <p:spPr/>
        <p:txBody>
          <a:bodyPr/>
          <a:lstStyle/>
          <a:p>
            <a:r>
              <a:rPr lang="fr-FR" sz="1600" dirty="0">
                <a:solidFill>
                  <a:schemeClr val="tx1"/>
                </a:solidFill>
              </a:rPr>
              <a:t>Le bac pro a pour premier objectif l'insertion professionnelle, mais les diplômés peuvent également évoluer au sein de la filière des diplômes professionnels de l'animation (BPJEPS) et, avec de l'expérience, prendre des responsabilités de coordination, puis de direction (DEJEPS). Ils peuvent, par ailleurs, poursuivre leurs études supérieures en préparant un BTS (en 2 ans)</a:t>
            </a:r>
          </a:p>
          <a:p>
            <a:r>
              <a:rPr lang="fr-FR" sz="1600" b="1" dirty="0">
                <a:solidFill>
                  <a:schemeClr val="tx1"/>
                </a:solidFill>
              </a:rPr>
              <a:t>Exemple(s) de formation(s) :</a:t>
            </a:r>
            <a:r>
              <a:rPr lang="fr-FR" sz="1600" dirty="0">
                <a:solidFill>
                  <a:schemeClr val="tx1"/>
                </a:solidFill>
                <a:hlinkClick r:id="rId2"/>
              </a:rPr>
              <a:t>BPJEPS spécialité animateur mention animation socio-éducative ou culturelle</a:t>
            </a:r>
            <a:endParaRPr lang="fr-FR" sz="1600" dirty="0">
              <a:solidFill>
                <a:schemeClr val="tx1"/>
              </a:solidFill>
            </a:endParaRPr>
          </a:p>
          <a:p>
            <a:r>
              <a:rPr lang="fr-FR" sz="1600" dirty="0">
                <a:solidFill>
                  <a:schemeClr val="tx1"/>
                </a:solidFill>
                <a:hlinkClick r:id="rId3"/>
              </a:rPr>
              <a:t>BTS services et prestations des secteurs sanitaire et social</a:t>
            </a:r>
            <a:endParaRPr lang="fr-FR" sz="1600" dirty="0">
              <a:solidFill>
                <a:schemeClr val="tx1"/>
              </a:solidFill>
            </a:endParaRPr>
          </a:p>
          <a:p>
            <a:r>
              <a:rPr lang="fr-FR" sz="1600" dirty="0">
                <a:solidFill>
                  <a:schemeClr val="tx1"/>
                </a:solidFill>
                <a:hlinkClick r:id="rId4"/>
              </a:rPr>
              <a:t>BTSA développement et animation de projets territoriaux</a:t>
            </a:r>
            <a:endParaRPr lang="fr-FR" sz="1600" dirty="0">
              <a:solidFill>
                <a:schemeClr val="tx1"/>
              </a:solidFill>
            </a:endParaRPr>
          </a:p>
          <a:p>
            <a:r>
              <a:rPr lang="fr-FR" sz="1600" dirty="0">
                <a:solidFill>
                  <a:schemeClr val="tx1"/>
                </a:solidFill>
                <a:hlinkClick r:id="rId5"/>
              </a:rPr>
              <a:t>DEJEPS spécialité animation socio-éducative ou culturelle mention coordination de projets</a:t>
            </a:r>
            <a:endParaRPr lang="fr-FR" sz="1600" dirty="0">
              <a:solidFill>
                <a:schemeClr val="tx1"/>
              </a:solidFill>
            </a:endParaRPr>
          </a:p>
          <a:p>
            <a:endParaRPr lang="fr-FR" sz="1600" dirty="0">
              <a:solidFill>
                <a:schemeClr val="tx1"/>
              </a:solidFill>
            </a:endParaRPr>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362007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46</a:t>
            </a:fld>
            <a:endParaRPr lang="fr-FR"/>
          </a:p>
        </p:txBody>
      </p:sp>
      <p:sp>
        <p:nvSpPr>
          <p:cNvPr id="4" name="Titre 3"/>
          <p:cNvSpPr>
            <a:spLocks noGrp="1"/>
          </p:cNvSpPr>
          <p:nvPr>
            <p:ph type="title"/>
          </p:nvPr>
        </p:nvSpPr>
        <p:spPr/>
        <p:txBody>
          <a:bodyPr/>
          <a:lstStyle/>
          <a:p>
            <a:r>
              <a:rPr lang="fr-FR" dirty="0"/>
              <a:t>Après le Bac ASSP</a:t>
            </a:r>
          </a:p>
        </p:txBody>
      </p:sp>
      <p:sp>
        <p:nvSpPr>
          <p:cNvPr id="5" name="Espace réservé du contenu 4"/>
          <p:cNvSpPr>
            <a:spLocks noGrp="1"/>
          </p:cNvSpPr>
          <p:nvPr>
            <p:ph sz="quarter" idx="14"/>
          </p:nvPr>
        </p:nvSpPr>
        <p:spPr/>
        <p:txBody>
          <a:bodyPr/>
          <a:lstStyle/>
          <a:p>
            <a:r>
              <a:rPr lang="fr-FR" sz="1200" dirty="0">
                <a:solidFill>
                  <a:schemeClr val="tx1"/>
                </a:solidFill>
              </a:rPr>
              <a:t>Le bac pro a pour objectif l'insertion professionnelle mais, avec un très bon dossier ou une mention à l'examen, une poursuite d'études est envisageable en BTS. Les bacheliers professionnels peuvent également intégrer certaines formations sociales ou paramédicales. Ils disposent notamment de dispenses de formation, de conditions d'accès spécifiques et d'un pourcentage de places réservées dans les formations préparant aux diplômes d'État d'aide-soignant/aide-soignante et d'auxiliaire de puériculture.</a:t>
            </a:r>
          </a:p>
          <a:p>
            <a:endParaRPr lang="fr-FR" sz="1200" dirty="0">
              <a:solidFill>
                <a:schemeClr val="tx1"/>
              </a:solidFill>
            </a:endParaRPr>
          </a:p>
          <a:p>
            <a:r>
              <a:rPr lang="fr-FR" sz="1200" b="1" dirty="0">
                <a:solidFill>
                  <a:schemeClr val="tx1"/>
                </a:solidFill>
              </a:rPr>
              <a:t>Exemple(s) de formation(s) :</a:t>
            </a:r>
            <a:r>
              <a:rPr lang="fr-FR" sz="1200" dirty="0">
                <a:solidFill>
                  <a:schemeClr val="tx1"/>
                </a:solidFill>
                <a:hlinkClick r:id="rId2"/>
              </a:rPr>
              <a:t>Diplôme d'État d'aide-soignant</a:t>
            </a:r>
            <a:endParaRPr lang="fr-FR" sz="1200" dirty="0">
              <a:solidFill>
                <a:schemeClr val="tx1"/>
              </a:solidFill>
            </a:endParaRPr>
          </a:p>
          <a:p>
            <a:r>
              <a:rPr lang="fr-FR" sz="1200" dirty="0">
                <a:solidFill>
                  <a:schemeClr val="tx1"/>
                </a:solidFill>
                <a:hlinkClick r:id="rId3"/>
              </a:rPr>
              <a:t>Diplôme d'État d'auxiliaire de puériculture</a:t>
            </a:r>
            <a:endParaRPr lang="fr-FR" sz="1200" dirty="0">
              <a:solidFill>
                <a:schemeClr val="tx1"/>
              </a:solidFill>
            </a:endParaRPr>
          </a:p>
          <a:p>
            <a:r>
              <a:rPr lang="fr-FR" sz="1200" dirty="0">
                <a:solidFill>
                  <a:schemeClr val="tx1"/>
                </a:solidFill>
                <a:hlinkClick r:id="rId4"/>
              </a:rPr>
              <a:t>Diplôme d'État de moniteur éducateur</a:t>
            </a:r>
            <a:endParaRPr lang="fr-FR" sz="1200" dirty="0">
              <a:solidFill>
                <a:schemeClr val="tx1"/>
              </a:solidFill>
            </a:endParaRPr>
          </a:p>
          <a:p>
            <a:r>
              <a:rPr lang="fr-FR" sz="1200" dirty="0">
                <a:solidFill>
                  <a:schemeClr val="tx1"/>
                </a:solidFill>
                <a:hlinkClick r:id="rId5"/>
              </a:rPr>
              <a:t>FCIL secrétariat médical</a:t>
            </a:r>
            <a:endParaRPr lang="fr-FR" sz="1200" dirty="0">
              <a:solidFill>
                <a:schemeClr val="tx1"/>
              </a:solidFill>
            </a:endParaRPr>
          </a:p>
          <a:p>
            <a:r>
              <a:rPr lang="fr-FR" sz="1200" dirty="0">
                <a:solidFill>
                  <a:schemeClr val="tx1"/>
                </a:solidFill>
                <a:hlinkClick r:id="rId6"/>
              </a:rPr>
              <a:t>BTS diététique et nutrition</a:t>
            </a:r>
            <a:endParaRPr lang="fr-FR" sz="1200" dirty="0">
              <a:solidFill>
                <a:schemeClr val="tx1"/>
              </a:solidFill>
            </a:endParaRPr>
          </a:p>
          <a:p>
            <a:r>
              <a:rPr lang="fr-FR" sz="1200" dirty="0">
                <a:solidFill>
                  <a:schemeClr val="tx1"/>
                </a:solidFill>
                <a:hlinkClick r:id="rId7"/>
              </a:rPr>
              <a:t>BTS économie sociale et familiale</a:t>
            </a:r>
            <a:endParaRPr lang="fr-FR" sz="1200" dirty="0">
              <a:solidFill>
                <a:schemeClr val="tx1"/>
              </a:solidFill>
            </a:endParaRPr>
          </a:p>
          <a:p>
            <a:r>
              <a:rPr lang="fr-FR" sz="1200" dirty="0">
                <a:solidFill>
                  <a:schemeClr val="tx1"/>
                </a:solidFill>
                <a:hlinkClick r:id="rId8"/>
              </a:rPr>
              <a:t>BTS services et prestations des secteurs sanitaire et social</a:t>
            </a:r>
            <a:endParaRPr lang="fr-FR" sz="1200" dirty="0">
              <a:solidFill>
                <a:schemeClr val="tx1"/>
              </a:solidFill>
            </a:endParaRPr>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3575079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47</a:t>
            </a:fld>
            <a:endParaRPr lang="fr-FR"/>
          </a:p>
        </p:txBody>
      </p:sp>
      <p:sp>
        <p:nvSpPr>
          <p:cNvPr id="4" name="Titre 3"/>
          <p:cNvSpPr>
            <a:spLocks noGrp="1"/>
          </p:cNvSpPr>
          <p:nvPr>
            <p:ph type="title"/>
          </p:nvPr>
        </p:nvSpPr>
        <p:spPr/>
        <p:txBody>
          <a:bodyPr/>
          <a:lstStyle/>
          <a:p>
            <a:r>
              <a:rPr lang="fr-FR" dirty="0"/>
              <a:t>Après le Bac  coiffure</a:t>
            </a:r>
          </a:p>
        </p:txBody>
      </p:sp>
      <p:sp>
        <p:nvSpPr>
          <p:cNvPr id="5" name="Espace réservé du contenu 4"/>
          <p:cNvSpPr>
            <a:spLocks noGrp="1"/>
          </p:cNvSpPr>
          <p:nvPr>
            <p:ph sz="quarter" idx="14"/>
          </p:nvPr>
        </p:nvSpPr>
        <p:spPr/>
        <p:txBody>
          <a:bodyPr/>
          <a:lstStyle/>
          <a:p>
            <a:r>
              <a:rPr lang="fr-FR" sz="1800" dirty="0"/>
              <a:t>Le bac pro a pour premier objectif l'insertion professionnelle mais, avec un très bon dossier et une mention à l'examen, une poursuite d'études est envisageable en BTS.</a:t>
            </a:r>
          </a:p>
          <a:p>
            <a:r>
              <a:rPr lang="fr-FR" sz="1800" b="1" dirty="0"/>
              <a:t>Exemple(s) de formation(s) :</a:t>
            </a:r>
            <a:r>
              <a:rPr lang="fr-FR" sz="1800" dirty="0">
                <a:hlinkClick r:id="rId2"/>
              </a:rPr>
              <a:t>BTS métiers de l'esthétique, de la cosmétique et de la parfumerie option A management</a:t>
            </a:r>
            <a:endParaRPr lang="fr-FR" sz="1800" dirty="0"/>
          </a:p>
          <a:p>
            <a:r>
              <a:rPr lang="fr-FR" sz="1800" dirty="0">
                <a:hlinkClick r:id="rId3"/>
              </a:rPr>
              <a:t>BTS métiers de l'esthétique, de la cosmétique et de la parfumerie option B formation - marques</a:t>
            </a:r>
            <a:endParaRPr lang="fr-FR" sz="1800" dirty="0"/>
          </a:p>
          <a:p>
            <a:r>
              <a:rPr lang="fr-FR" sz="1800" dirty="0">
                <a:hlinkClick r:id="rId4"/>
              </a:rPr>
              <a:t>BTS métiers de l'esthétique, de la cosmétique et de la parfumerie option C cosmétologie</a:t>
            </a:r>
            <a:endParaRPr lang="fr-FR" sz="1800" dirty="0"/>
          </a:p>
          <a:p>
            <a:r>
              <a:rPr lang="fr-FR" sz="1800" dirty="0">
                <a:hlinkClick r:id="rId5"/>
              </a:rPr>
              <a:t>BTS métiers de la coiffure</a:t>
            </a:r>
            <a:endParaRPr lang="fr-FR" sz="1800" dirty="0"/>
          </a:p>
          <a:p>
            <a:endParaRPr lang="fr-FR"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6695485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29/12/2025</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48</a:t>
            </a:fld>
            <a:endParaRPr lang="fr-FR"/>
          </a:p>
        </p:txBody>
      </p:sp>
      <p:sp>
        <p:nvSpPr>
          <p:cNvPr id="4" name="Titre 3"/>
          <p:cNvSpPr>
            <a:spLocks noGrp="1"/>
          </p:cNvSpPr>
          <p:nvPr>
            <p:ph type="title"/>
          </p:nvPr>
        </p:nvSpPr>
        <p:spPr/>
        <p:txBody>
          <a:bodyPr/>
          <a:lstStyle/>
          <a:p>
            <a:r>
              <a:rPr lang="fr-FR" dirty="0"/>
              <a:t>Après le Bac pro Esthétique</a:t>
            </a:r>
          </a:p>
        </p:txBody>
      </p:sp>
      <p:sp>
        <p:nvSpPr>
          <p:cNvPr id="5" name="Espace réservé du contenu 4"/>
          <p:cNvSpPr>
            <a:spLocks noGrp="1"/>
          </p:cNvSpPr>
          <p:nvPr>
            <p:ph sz="quarter" idx="14"/>
          </p:nvPr>
        </p:nvSpPr>
        <p:spPr>
          <a:xfrm>
            <a:off x="448068" y="1374750"/>
            <a:ext cx="8208914" cy="2574000"/>
          </a:xfrm>
        </p:spPr>
        <p:txBody>
          <a:bodyPr/>
          <a:lstStyle/>
          <a:p>
            <a:r>
              <a:rPr lang="fr-FR" sz="1600" dirty="0">
                <a:solidFill>
                  <a:schemeClr val="tx1"/>
                </a:solidFill>
              </a:rPr>
              <a:t>Ne pas s’arrêter au baccalauréat professionnel et </a:t>
            </a:r>
            <a:r>
              <a:rPr lang="fr-FR" sz="1600" b="1" dirty="0">
                <a:solidFill>
                  <a:schemeClr val="tx1"/>
                </a:solidFill>
              </a:rPr>
              <a:t>poursuivre ses études</a:t>
            </a:r>
            <a:r>
              <a:rPr lang="fr-FR" sz="1600" dirty="0">
                <a:solidFill>
                  <a:schemeClr val="tx1"/>
                </a:solidFill>
              </a:rPr>
              <a:t> dans l’enseignement supérieur est le choix </a:t>
            </a:r>
            <a:r>
              <a:rPr lang="fr-FR" sz="1600" b="1" dirty="0">
                <a:solidFill>
                  <a:schemeClr val="tx1"/>
                </a:solidFill>
              </a:rPr>
              <a:t>de plus de 50% des diplômés</a:t>
            </a:r>
            <a:r>
              <a:rPr lang="fr-FR" sz="1600" dirty="0">
                <a:solidFill>
                  <a:schemeClr val="tx1"/>
                </a:solidFill>
              </a:rPr>
              <a:t>. De fait, même si le bac pro ouvre de nombreuses portes, d’autres formations, comme les </a:t>
            </a:r>
            <a:r>
              <a:rPr lang="fr-FR" sz="1600" dirty="0">
                <a:solidFill>
                  <a:schemeClr val="tx1"/>
                </a:solidFill>
                <a:hlinkClick r:id="rId2"/>
              </a:rPr>
              <a:t>BTS</a:t>
            </a:r>
            <a:r>
              <a:rPr lang="fr-FR" sz="1600" dirty="0">
                <a:solidFill>
                  <a:schemeClr val="tx1"/>
                </a:solidFill>
              </a:rPr>
              <a:t> par exemple, permettent d’obtenir davantage de </a:t>
            </a:r>
            <a:r>
              <a:rPr lang="fr-FR" sz="1600" b="1" dirty="0">
                <a:solidFill>
                  <a:schemeClr val="tx1"/>
                </a:solidFill>
              </a:rPr>
              <a:t>qualifications</a:t>
            </a:r>
            <a:r>
              <a:rPr lang="fr-FR" sz="1600" dirty="0">
                <a:solidFill>
                  <a:schemeClr val="tx1"/>
                </a:solidFill>
              </a:rPr>
              <a:t>, et d’avoir les connaissances et compétences nécessaires pour un jour pouvoir </a:t>
            </a:r>
            <a:r>
              <a:rPr lang="fr-FR" sz="1600" b="1" dirty="0">
                <a:solidFill>
                  <a:schemeClr val="tx1"/>
                </a:solidFill>
              </a:rPr>
              <a:t>ouvrir son propre espace</a:t>
            </a:r>
            <a:r>
              <a:rPr lang="fr-FR" sz="1600" dirty="0">
                <a:solidFill>
                  <a:schemeClr val="tx1"/>
                </a:solidFill>
              </a:rPr>
              <a:t>. Découvrez les différentes voies d’études possibles après votre bac pro ! </a:t>
            </a:r>
          </a:p>
          <a:p>
            <a:r>
              <a:rPr lang="fr-FR" sz="1600" b="1" dirty="0">
                <a:solidFill>
                  <a:schemeClr val="tx1"/>
                </a:solidFill>
              </a:rPr>
              <a:t>Choisir un BM Esthéticien Cosméticien</a:t>
            </a:r>
          </a:p>
          <a:p>
            <a:r>
              <a:rPr lang="fr-FR" sz="1600" dirty="0">
                <a:solidFill>
                  <a:schemeClr val="tx1"/>
                </a:solidFill>
              </a:rPr>
              <a:t>Le </a:t>
            </a:r>
            <a:r>
              <a:rPr lang="fr-FR" sz="1600" b="1" dirty="0">
                <a:solidFill>
                  <a:schemeClr val="tx1"/>
                </a:solidFill>
              </a:rPr>
              <a:t>BM (Brevet de Maîtrise) Esthéticien Cosméticien</a:t>
            </a:r>
            <a:r>
              <a:rPr lang="fr-FR" sz="1600" dirty="0">
                <a:solidFill>
                  <a:schemeClr val="tx1"/>
                </a:solidFill>
              </a:rPr>
              <a:t> est l'une des possibilités de poursuite d'études après le bac pro esthétique. Il s'agit d'un diplôme de niveau </a:t>
            </a:r>
            <a:r>
              <a:rPr lang="fr-FR" sz="1600" dirty="0">
                <a:solidFill>
                  <a:schemeClr val="tx1"/>
                </a:solidFill>
                <a:hlinkClick r:id="rId3"/>
              </a:rPr>
              <a:t>bac+2</a:t>
            </a:r>
            <a:r>
              <a:rPr lang="fr-FR" sz="1600" dirty="0">
                <a:solidFill>
                  <a:schemeClr val="tx1"/>
                </a:solidFill>
              </a:rPr>
              <a:t> délivré par </a:t>
            </a:r>
            <a:r>
              <a:rPr lang="fr-FR" sz="1600" b="1" dirty="0">
                <a:solidFill>
                  <a:schemeClr val="tx1"/>
                </a:solidFill>
              </a:rPr>
              <a:t>les Chambres de Métiers et de l'Artisanat</a:t>
            </a:r>
            <a:r>
              <a:rPr lang="fr-FR" sz="1600" dirty="0">
                <a:solidFill>
                  <a:schemeClr val="tx1"/>
                </a:solidFill>
              </a:rPr>
              <a:t>, qui prépare à la </a:t>
            </a:r>
            <a:r>
              <a:rPr lang="fr-FR" sz="1600" b="1" dirty="0">
                <a:solidFill>
                  <a:schemeClr val="tx1"/>
                </a:solidFill>
              </a:rPr>
              <a:t>création d’une entreprise</a:t>
            </a:r>
            <a:r>
              <a:rPr lang="fr-FR" sz="1600" dirty="0">
                <a:solidFill>
                  <a:schemeClr val="tx1"/>
                </a:solidFill>
              </a:rPr>
              <a:t>.</a:t>
            </a:r>
          </a:p>
          <a:p>
            <a:endParaRPr lang="fr-FR" sz="1600" dirty="0">
              <a:solidFill>
                <a:schemeClr val="tx1"/>
              </a:solidFill>
            </a:endParaRPr>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2448809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3"/>
          </p:nvPr>
        </p:nvSpPr>
        <p:spPr/>
        <p:txBody>
          <a:bodyPr/>
          <a:lstStyle/>
          <a:p>
            <a:endParaRPr lang="fr-FR"/>
          </a:p>
        </p:txBody>
      </p:sp>
      <p:pic>
        <p:nvPicPr>
          <p:cNvPr id="6" name="Image 5"/>
          <p:cNvPicPr>
            <a:picLocks noChangeAspect="1"/>
          </p:cNvPicPr>
          <p:nvPr/>
        </p:nvPicPr>
        <p:blipFill>
          <a:blip r:embed="rId2"/>
          <a:stretch>
            <a:fillRect/>
          </a:stretch>
        </p:blipFill>
        <p:spPr>
          <a:xfrm>
            <a:off x="228599" y="788319"/>
            <a:ext cx="8845183" cy="3995181"/>
          </a:xfrm>
          <a:prstGeom prst="rect">
            <a:avLst/>
          </a:prstGeom>
        </p:spPr>
      </p:pic>
      <p:sp>
        <p:nvSpPr>
          <p:cNvPr id="3" name="Titre 2"/>
          <p:cNvSpPr>
            <a:spLocks noGrp="1"/>
          </p:cNvSpPr>
          <p:nvPr>
            <p:ph type="title"/>
          </p:nvPr>
        </p:nvSpPr>
        <p:spPr/>
        <p:txBody>
          <a:bodyPr/>
          <a:lstStyle/>
          <a:p>
            <a:endParaRPr lang="fr-FR" dirty="0"/>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29/12/2025</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5</a:t>
            </a:fld>
            <a:endParaRPr lang="fr-FR"/>
          </a:p>
        </p:txBody>
      </p:sp>
    </p:spTree>
    <p:extLst>
      <p:ext uri="{BB962C8B-B14F-4D97-AF65-F5344CB8AC3E}">
        <p14:creationId xmlns:p14="http://schemas.microsoft.com/office/powerpoint/2010/main" val="1154602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chemeClr val="tx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400" b="0" i="0" u="none" strike="noStrike" kern="1200" cap="none" spc="0" normalizeH="0" baseline="0" noProof="0" dirty="0">
              <a:ln>
                <a:noFill/>
              </a:ln>
              <a:solidFill>
                <a:schemeClr val="tx1"/>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no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effectLst/>
                <a:uLnTx/>
                <a:uFillTx/>
                <a:latin typeface="Arial"/>
                <a:ea typeface="+mn-ea"/>
                <a:cs typeface="+mn-cs"/>
              </a:rPr>
            </a:br>
            <a:r>
              <a:rPr kumimoji="0" lang="fr-FR" sz="1200" b="0" i="0" u="none" strike="noStrike" kern="1200" cap="none" spc="0" normalizeH="0" baseline="0" noProof="0" dirty="0">
                <a:ln>
                  <a:noFill/>
                </a:ln>
                <a:effectLst/>
                <a:uLnTx/>
                <a:uFillTx/>
                <a:latin typeface="Arial"/>
                <a:ea typeface="+mn-ea"/>
                <a:cs typeface="+mn-cs"/>
              </a:rPr>
              <a:t>&gt;&gt; </a:t>
            </a:r>
            <a:r>
              <a:rPr kumimoji="0" lang="fr-FR" sz="1200" b="0" i="1" u="none" strike="noStrike" kern="1200" cap="none" spc="0" normalizeH="0" baseline="0" noProof="0" dirty="0">
                <a:ln>
                  <a:noFill/>
                </a:ln>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fr-FR" sz="1200" b="0" i="0" u="none" strike="noStrike" kern="1200" cap="none" spc="0" normalizeH="0" baseline="0" noProof="0" dirty="0">
                <a:ln>
                  <a:noFill/>
                </a:ln>
                <a:solidFill>
                  <a:schemeClr val="tx2"/>
                </a:solidFill>
                <a:effectLst/>
                <a:uLnTx/>
                <a:uFillTx/>
                <a:latin typeface="Arial"/>
                <a:ea typeface="+mn-ea"/>
                <a:cs typeface="+mn-cs"/>
              </a:rPr>
            </a:br>
            <a:r>
              <a:rPr kumimoji="0" lang="fr-FR" sz="1500" b="1" i="0" u="none" strike="noStrike" kern="1200" cap="none" spc="0" normalizeH="0" baseline="0" noProof="0" dirty="0">
                <a:ln>
                  <a:noFill/>
                </a:ln>
                <a:solidFill>
                  <a:schemeClr val="tx2"/>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Suivre Parcoursup sur les réseaux sociaux</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
        <p:nvSpPr>
          <p:cNvPr id="15" name="Rectangle à coins arrondis 14"/>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Des outils pour préparer son projet d’orientation</a:t>
            </a:r>
          </a:p>
        </p:txBody>
      </p:sp>
    </p:spTree>
    <p:extLst>
      <p:ext uri="{BB962C8B-B14F-4D97-AF65-F5344CB8AC3E}">
        <p14:creationId xmlns:p14="http://schemas.microsoft.com/office/powerpoint/2010/main" val="3434143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7</a:t>
            </a:fld>
            <a:endParaRPr lang="fr-FR" dirty="0">
              <a:solidFill>
                <a:schemeClr val="tx1"/>
              </a:solidFill>
            </a:endParaRPr>
          </a:p>
        </p:txBody>
      </p:sp>
      <p:sp>
        <p:nvSpPr>
          <p:cNvPr id="9" name="Espace réservé du contenu 2"/>
          <p:cNvSpPr txBox="1">
            <a:spLocks/>
          </p:cNvSpPr>
          <p:nvPr/>
        </p:nvSpPr>
        <p:spPr bwMode="gray">
          <a:xfrm>
            <a:off x="509715" y="915566"/>
            <a:ext cx="6592279" cy="396044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r-FR" sz="1600" b="1" dirty="0">
                <a:solidFill>
                  <a:schemeClr val="tx2"/>
                </a:solidFill>
                <a:latin typeface="+mj-lt"/>
                <a:ea typeface="+mj-ea"/>
                <a:cs typeface="+mj-cs"/>
              </a:rPr>
              <a:t>Parmi les 25 000 formations dispensant des diplômes nationaux et d’établissements</a:t>
            </a:r>
          </a:p>
          <a:p>
            <a:endParaRPr lang="fr-FR" sz="800" b="1" dirty="0">
              <a:solidFill>
                <a:srgbClr val="F28E65"/>
              </a:solidFill>
            </a:endParaRPr>
          </a:p>
          <a:p>
            <a:pPr marL="171450" indent="-171450" algn="just">
              <a:buClr>
                <a:schemeClr val="bg2"/>
              </a:buClr>
              <a:buFont typeface="Courier New" panose="02070309020205020404" pitchFamily="49" charset="0"/>
              <a:buChar char="o"/>
            </a:pPr>
            <a:r>
              <a:rPr lang="fr-FR" sz="1600" b="1" dirty="0">
                <a:solidFill>
                  <a:schemeClr val="bg1"/>
                </a:solidFill>
                <a:highlight>
                  <a:srgbClr val="0000FF"/>
                </a:highlight>
              </a:rPr>
              <a:t>Des formations sous statut étudiant</a:t>
            </a:r>
            <a:r>
              <a:rPr lang="fr-FR" sz="1400" b="1" dirty="0">
                <a:solidFill>
                  <a:schemeClr val="bg1"/>
                </a:solidFill>
                <a:highlight>
                  <a:srgbClr val="0000FF"/>
                </a:highlight>
              </a:rPr>
              <a:t> </a:t>
            </a:r>
          </a:p>
          <a:p>
            <a:pPr marL="423450" lvl="1" indent="-171450">
              <a:buClr>
                <a:schemeClr val="bg2"/>
              </a:buClr>
              <a:buFont typeface="Courier New" panose="02070309020205020404" pitchFamily="49" charset="0"/>
              <a:buChar char="o"/>
            </a:pPr>
            <a:r>
              <a:rPr lang="fr-FR" sz="1300" b="1" dirty="0">
                <a:solidFill>
                  <a:srgbClr val="0000FF"/>
                </a:solidFill>
              </a:rPr>
              <a:t>Formations dites « non sélectives »</a:t>
            </a:r>
            <a:br>
              <a:rPr lang="fr-FR" sz="1300" b="1" dirty="0">
                <a:solidFill>
                  <a:schemeClr val="accent1"/>
                </a:solidFill>
              </a:rPr>
            </a:br>
            <a:r>
              <a:rPr lang="fr-FR" sz="1300" dirty="0"/>
              <a:t>les différentes licences (dont les licences « accès santé »), les licences professorat des écoles (LPE) et les parcours d’accès aux études de santé (PASS)</a:t>
            </a:r>
          </a:p>
          <a:p>
            <a:pPr marL="423450" lvl="1" indent="-171450">
              <a:buClr>
                <a:schemeClr val="bg2"/>
              </a:buClr>
              <a:buFont typeface="Courier New" panose="02070309020205020404" pitchFamily="49" charset="0"/>
              <a:buChar char="o"/>
            </a:pPr>
            <a:r>
              <a:rPr lang="fr-FR" sz="1300" b="1" dirty="0">
                <a:solidFill>
                  <a:srgbClr val="0000FF"/>
                </a:solidFill>
              </a:rPr>
              <a:t>Formations dites « sélectives »</a:t>
            </a:r>
            <a:br>
              <a:rPr lang="fr-FR" sz="1300" b="1" dirty="0"/>
            </a:br>
            <a:r>
              <a:rPr lang="fr-FR" sz="1300" b="1" dirty="0"/>
              <a:t> </a:t>
            </a:r>
            <a:r>
              <a:rPr lang="fr-FR" sz="1300" dirty="0"/>
              <a:t>les classes prépa, BTS, BUT (Bachelor universitaire de technologie ), formations en soins infirmiers (en IFSI) et autres formations paramédicales, formations en travail social (en EFTS), écoles d’ingénieur, de commerce et de management, Sciences Po/ Instituts d’Études Politiques, écoles vétérinaires, formations aux métiers de la culture, du sport, </a:t>
            </a:r>
            <a:r>
              <a:rPr lang="fr-FR" sz="1300" dirty="0" err="1"/>
              <a:t>etc</a:t>
            </a:r>
            <a:endParaRPr lang="fr-FR" sz="1300" dirty="0"/>
          </a:p>
          <a:p>
            <a:pPr marL="171450" indent="-171450" algn="just">
              <a:spcAft>
                <a:spcPts val="0"/>
              </a:spcAft>
              <a:buClr>
                <a:schemeClr val="bg2"/>
              </a:buClr>
              <a:buFont typeface="Courier New" panose="02070309020205020404" pitchFamily="49" charset="0"/>
              <a:buChar char="o"/>
            </a:pPr>
            <a:r>
              <a:rPr lang="fr-FR" sz="1600" b="1" dirty="0">
                <a:solidFill>
                  <a:schemeClr val="bg1"/>
                </a:solidFill>
                <a:highlight>
                  <a:srgbClr val="0000FF"/>
                </a:highlight>
              </a:rPr>
              <a:t>Des formations sous statut apprenti (en alternance)</a:t>
            </a:r>
            <a:endParaRPr lang="fr-FR" sz="1600" dirty="0">
              <a:solidFill>
                <a:schemeClr val="accent1"/>
              </a:solidFill>
            </a:endParaRPr>
          </a:p>
        </p:txBody>
      </p:sp>
      <p:pic>
        <p:nvPicPr>
          <p:cNvPr id="5"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12206" y="4373948"/>
            <a:ext cx="360001" cy="360001"/>
          </a:xfrm>
          <a:prstGeom prst="rect">
            <a:avLst/>
          </a:prstGeom>
        </p:spPr>
      </p:pic>
      <p:sp>
        <p:nvSpPr>
          <p:cNvPr id="7" name="Rectangle à coins arrondis 6"/>
          <p:cNvSpPr/>
          <p:nvPr/>
        </p:nvSpPr>
        <p:spPr>
          <a:xfrm>
            <a:off x="3647091" y="119831"/>
            <a:ext cx="511924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b="1" kern="0" dirty="0">
                <a:solidFill>
                  <a:srgbClr val="000091"/>
                </a:solidFill>
                <a:latin typeface="Arial"/>
              </a:rPr>
              <a:t>Les formations disponibles sur Parcoursup</a:t>
            </a:r>
          </a:p>
        </p:txBody>
      </p:sp>
      <p:pic>
        <p:nvPicPr>
          <p:cNvPr id="6" name="Image 5">
            <a:extLst>
              <a:ext uri="{FF2B5EF4-FFF2-40B4-BE49-F238E27FC236}">
                <a16:creationId xmlns:a16="http://schemas.microsoft.com/office/drawing/2014/main" id="{7B040C66-A718-41B4-A3A6-A3B3244E198B}"/>
              </a:ext>
            </a:extLst>
          </p:cNvPr>
          <p:cNvPicPr>
            <a:picLocks noChangeAspect="1"/>
          </p:cNvPicPr>
          <p:nvPr/>
        </p:nvPicPr>
        <p:blipFill>
          <a:blip r:embed="rId4"/>
          <a:stretch>
            <a:fillRect/>
          </a:stretch>
        </p:blipFill>
        <p:spPr>
          <a:xfrm>
            <a:off x="7281734" y="1283584"/>
            <a:ext cx="1484602" cy="2066711"/>
          </a:xfrm>
          <a:prstGeom prst="rect">
            <a:avLst/>
          </a:prstGeom>
          <a:ln>
            <a:solidFill>
              <a:schemeClr val="bg1">
                <a:lumMod val="85000"/>
              </a:schemeClr>
            </a:solidFill>
          </a:ln>
        </p:spPr>
      </p:pic>
      <p:sp>
        <p:nvSpPr>
          <p:cNvPr id="2" name="Rectangle 1"/>
          <p:cNvSpPr/>
          <p:nvPr/>
        </p:nvSpPr>
        <p:spPr>
          <a:xfrm>
            <a:off x="972207" y="4354572"/>
            <a:ext cx="7373007" cy="307777"/>
          </a:xfrm>
          <a:prstGeom prst="rect">
            <a:avLst/>
          </a:prstGeom>
        </p:spPr>
        <p:txBody>
          <a:bodyPr wrap="square">
            <a:spAutoFit/>
          </a:bodyPr>
          <a:lstStyle/>
          <a:p>
            <a:pPr marL="446088" indent="-446088">
              <a:spcAft>
                <a:spcPts val="0"/>
              </a:spcAft>
              <a:buClr>
                <a:schemeClr val="bg2"/>
              </a:buClr>
              <a:tabLst>
                <a:tab pos="446088" algn="l"/>
              </a:tabLst>
            </a:pPr>
            <a:r>
              <a:rPr lang="fr-FR" sz="1400" dirty="0"/>
              <a:t>Certaines formations privées ne sont pas présentes sur Parcoursup </a:t>
            </a:r>
            <a:r>
              <a:rPr lang="fr-FR" sz="1400" b="1" dirty="0"/>
              <a:t>&gt; soyez vigilants </a:t>
            </a:r>
          </a:p>
        </p:txBody>
      </p:sp>
    </p:spTree>
    <p:extLst>
      <p:ext uri="{BB962C8B-B14F-4D97-AF65-F5344CB8AC3E}">
        <p14:creationId xmlns:p14="http://schemas.microsoft.com/office/powerpoint/2010/main" val="16078560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071" y="895068"/>
            <a:ext cx="8289928" cy="668490"/>
          </a:xfrm>
        </p:spPr>
        <p:txBody>
          <a:bodyPr/>
          <a:lstStyle/>
          <a:p>
            <a:r>
              <a:rPr lang="fr-FR" sz="1800" dirty="0"/>
              <a:t>Les modalités d’examen affichés pour chaque formation</a:t>
            </a:r>
          </a:p>
        </p:txBody>
      </p:sp>
      <p:sp>
        <p:nvSpPr>
          <p:cNvPr id="3" name="Espace réservé du contenu 2"/>
          <p:cNvSpPr>
            <a:spLocks noGrp="1"/>
          </p:cNvSpPr>
          <p:nvPr>
            <p:ph sz="quarter" idx="4294967295"/>
          </p:nvPr>
        </p:nvSpPr>
        <p:spPr>
          <a:xfrm>
            <a:off x="494071" y="1275606"/>
            <a:ext cx="8289928" cy="3240360"/>
          </a:xfrm>
        </p:spPr>
        <p:txBody>
          <a:bodyPr/>
          <a:lstStyle/>
          <a:p>
            <a:endParaRPr lang="fr-FR" sz="500" b="1" dirty="0"/>
          </a:p>
          <a:p>
            <a:r>
              <a:rPr lang="fr-FR" sz="1400" b="1" dirty="0">
                <a:solidFill>
                  <a:schemeClr val="bg1"/>
                </a:solidFill>
                <a:highlight>
                  <a:srgbClr val="0000FF"/>
                </a:highlight>
              </a:rPr>
              <a:t>Dans les formations sélectives (classes prépa, BUT, BTS, écoles, IFSI, etc.)</a:t>
            </a:r>
          </a:p>
          <a:p>
            <a:r>
              <a:rPr lang="fr-FR" sz="1400" dirty="0">
                <a:solidFill>
                  <a:schemeClr val="tx1"/>
                </a:solidFill>
              </a:rPr>
              <a:t>L’admission se fait sur dossier et, dans certains cas, en ayant recours, en plus ou en lieu et place du dossier, à des épreuves écrites et/ou orales dont le calendrier et les modalités sont affichés aux candidats (rubrique « consulter les modalités de candidature »).</a:t>
            </a:r>
          </a:p>
          <a:p>
            <a:endParaRPr lang="fr-FR" sz="500" dirty="0"/>
          </a:p>
          <a:p>
            <a:r>
              <a:rPr lang="fr-FR" sz="1400" b="1" dirty="0">
                <a:solidFill>
                  <a:schemeClr val="bg1"/>
                </a:solidFill>
                <a:highlight>
                  <a:srgbClr val="0000FF"/>
                </a:highlight>
              </a:rPr>
              <a:t>Dans les formations non sélectives (licences, LPE et PASS)</a:t>
            </a:r>
          </a:p>
          <a:p>
            <a:pPr algn="just"/>
            <a:r>
              <a:rPr lang="fr-FR" sz="1400" dirty="0">
                <a:solidFill>
                  <a:schemeClr val="tx1"/>
                </a:solidFill>
              </a:rPr>
              <a:t>Un lycéen peut </a:t>
            </a:r>
            <a:r>
              <a:rPr lang="fr-FR" sz="1400" b="1" dirty="0">
                <a:solidFill>
                  <a:schemeClr val="tx1"/>
                </a:solidFill>
              </a:rPr>
              <a:t>accéder à la licence de son choix à l’université, dans la limite des capacités d’accueil : </a:t>
            </a:r>
            <a:r>
              <a:rPr lang="fr-FR" sz="1400" dirty="0">
                <a:solidFill>
                  <a:schemeClr val="tx1"/>
                </a:solidFill>
              </a:rPr>
              <a:t>si le nombre de vœux reçus est supérieur au nombre de places disponibles, la commission d’examen des vœux étudie les dossiers et vérifie leur adéquation avec la formation demandée afin de les classer.</a:t>
            </a:r>
          </a:p>
          <a:p>
            <a:r>
              <a:rPr lang="fr-FR" sz="1400" dirty="0">
                <a:solidFill>
                  <a:schemeClr val="tx1"/>
                </a:solidFill>
              </a:rPr>
              <a:t>L’université peut conditionner l'admission (réponse « oui-si ») d’un candidat au suivi d’un dispositif de réussite (remise à niveau, tutorat, etc.) afin de l’aider et de favoriser sa réussite.</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8</a:t>
            </a:fld>
            <a:endParaRPr lang="fr-FR" dirty="0">
              <a:solidFill>
                <a:schemeClr val="tx1"/>
              </a:solidFill>
            </a:endParaRPr>
          </a:p>
        </p:txBody>
      </p:sp>
      <p:sp>
        <p:nvSpPr>
          <p:cNvPr id="7" name="Rectangle à coins arrondis 6"/>
          <p:cNvSpPr/>
          <p:nvPr/>
        </p:nvSpPr>
        <p:spPr>
          <a:xfrm>
            <a:off x="3300248" y="87534"/>
            <a:ext cx="5552205"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Comment les formations examinent les candidatures ?</a:t>
            </a:r>
          </a:p>
        </p:txBody>
      </p:sp>
    </p:spTree>
    <p:extLst>
      <p:ext uri="{BB962C8B-B14F-4D97-AF65-F5344CB8AC3E}">
        <p14:creationId xmlns:p14="http://schemas.microsoft.com/office/powerpoint/2010/main" val="36579922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9</a:t>
            </a:fld>
            <a:endParaRPr lang="fr-FR" dirty="0">
              <a:solidFill>
                <a:schemeClr val="tx1"/>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16247" y="3143883"/>
            <a:ext cx="1137720" cy="1595947"/>
          </a:xfrm>
          <a:prstGeom prst="rect">
            <a:avLst/>
          </a:prstGeom>
          <a:ln>
            <a:solidFill>
              <a:schemeClr val="bg1">
                <a:lumMod val="95000"/>
              </a:schemeClr>
            </a:solidFill>
          </a:ln>
        </p:spPr>
      </p:pic>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300" b="1" dirty="0">
                <a:solidFill>
                  <a:schemeClr val="tx1"/>
                </a:solidFill>
              </a:rPr>
              <a:t>Vérifier en un coup d’œil </a:t>
            </a:r>
          </a:p>
          <a:p>
            <a:pPr marL="171450" indent="-171450" algn="just">
              <a:buClr>
                <a:schemeClr val="tx2"/>
              </a:buClr>
              <a:buFont typeface="Wingdings" panose="05000000000000000000" pitchFamily="2" charset="2"/>
              <a:buChar char="ü"/>
            </a:pPr>
            <a:r>
              <a:rPr lang="fr-FR" sz="1300" dirty="0">
                <a:solidFill>
                  <a:schemeClr val="tx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300" dirty="0">
                <a:solidFill>
                  <a:schemeClr val="tx1"/>
                </a:solidFill>
              </a:rPr>
              <a:t>le caractère sélectif/non sélectif, la capacité d’accueil, </a:t>
            </a:r>
          </a:p>
          <a:p>
            <a:pPr marL="171450" indent="-171450" algn="just">
              <a:buClr>
                <a:schemeClr val="tx2"/>
              </a:buClr>
              <a:buFont typeface="Wingdings" panose="05000000000000000000" pitchFamily="2" charset="2"/>
              <a:buChar char="ü"/>
            </a:pPr>
            <a:r>
              <a:rPr lang="fr-FR" sz="1300" dirty="0">
                <a:solidFill>
                  <a:schemeClr val="tx1"/>
                </a:solidFill>
              </a:rPr>
              <a:t>le label MESRE </a:t>
            </a:r>
          </a:p>
          <a:p>
            <a:pPr marL="171450" indent="-171450" algn="just">
              <a:buClr>
                <a:schemeClr val="tx2"/>
              </a:buClr>
              <a:buFont typeface="Wingdings" panose="05000000000000000000" pitchFamily="2" charset="2"/>
              <a:buChar char="ü"/>
            </a:pPr>
            <a:r>
              <a:rPr lang="fr-FR" sz="1300" dirty="0">
                <a:solidFill>
                  <a:schemeClr val="tx1"/>
                </a:solidFill>
              </a:rPr>
              <a:t>ou encore l’éligibilité aux bourses et l’information sur les frais de scolarité, le règlement de la CVEC</a:t>
            </a:r>
          </a:p>
        </p:txBody>
      </p:sp>
      <p:sp>
        <p:nvSpPr>
          <p:cNvPr id="23" name="ZoneTexte 22"/>
          <p:cNvSpPr txBox="1"/>
          <p:nvPr/>
        </p:nvSpPr>
        <p:spPr>
          <a:xfrm>
            <a:off x="304790" y="32027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a:t>
            </a:r>
            <a:r>
              <a:rPr lang="fr-FR" sz="1200" b="1" dirty="0"/>
              <a:t>« Choisir sa formation </a:t>
            </a:r>
            <a:r>
              <a:rPr lang="fr-FR" sz="1200" b="1" dirty="0" err="1"/>
              <a:t>post-bac</a:t>
            </a:r>
            <a:r>
              <a:rPr lang="fr-FR" sz="1200" b="1" dirty="0"/>
              <a:t> : les bons réflexes » </a:t>
            </a:r>
            <a:r>
              <a:rPr lang="fr-FR" sz="1200" dirty="0"/>
              <a:t>aide les lycéens et parents à se repérer, à poser les bonnes questions pour choisir un établissement de formation</a:t>
            </a:r>
          </a:p>
        </p:txBody>
      </p:sp>
      <p:sp>
        <p:nvSpPr>
          <p:cNvPr id="16" name="Rectangle à coins arrondis 15"/>
          <p:cNvSpPr/>
          <p:nvPr/>
        </p:nvSpPr>
        <p:spPr>
          <a:xfrm>
            <a:off x="3390968" y="154606"/>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Choisir une formation sur Parcoursup ou hors Parcoursup :</a:t>
            </a:r>
            <a:br>
              <a:rPr lang="fr-FR" sz="1400" b="1" kern="0" dirty="0">
                <a:solidFill>
                  <a:srgbClr val="000091"/>
                </a:solidFill>
                <a:latin typeface="Arial"/>
              </a:rPr>
            </a:br>
            <a:r>
              <a:rPr lang="fr-FR" sz="1400" b="1" kern="0" dirty="0">
                <a:solidFill>
                  <a:srgbClr val="000091"/>
                </a:solidFill>
                <a:latin typeface="Arial"/>
              </a:rPr>
              <a:t>quelles questions se poser ? Quels éléments vérifier ?</a:t>
            </a:r>
          </a:p>
        </p:txBody>
      </p:sp>
    </p:spTree>
    <p:extLst>
      <p:ext uri="{BB962C8B-B14F-4D97-AF65-F5344CB8AC3E}">
        <p14:creationId xmlns:p14="http://schemas.microsoft.com/office/powerpoint/2010/main" val="207667395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7029</TotalTime>
  <Words>5526</Words>
  <Application>Microsoft Office PowerPoint</Application>
  <PresentationFormat>Affichage à l'écran (16:9)</PresentationFormat>
  <Paragraphs>453</Paragraphs>
  <Slides>48</Slides>
  <Notes>13</Notes>
  <HiddenSlides>0</HiddenSlides>
  <MMClips>0</MMClips>
  <ScaleCrop>false</ScaleCrop>
  <HeadingPairs>
    <vt:vector size="8" baseType="variant">
      <vt:variant>
        <vt:lpstr>Polices utilisées</vt:lpstr>
      </vt:variant>
      <vt:variant>
        <vt:i4>8</vt:i4>
      </vt:variant>
      <vt:variant>
        <vt:lpstr>Thème</vt:lpstr>
      </vt:variant>
      <vt:variant>
        <vt:i4>1</vt:i4>
      </vt:variant>
      <vt:variant>
        <vt:lpstr>Serveurs OLE incorporés</vt:lpstr>
      </vt:variant>
      <vt:variant>
        <vt:i4>0</vt:i4>
      </vt:variant>
      <vt:variant>
        <vt:lpstr>Titres des diapositives</vt:lpstr>
      </vt:variant>
      <vt:variant>
        <vt:i4>48</vt:i4>
      </vt:variant>
    </vt:vector>
  </HeadingPairs>
  <TitlesOfParts>
    <vt:vector size="57" baseType="lpstr">
      <vt:lpstr>Aharoni</vt:lpstr>
      <vt:lpstr>Arial</vt:lpstr>
      <vt:lpstr>Arial-ItalicMT</vt:lpstr>
      <vt:lpstr>Calibri</vt:lpstr>
      <vt:lpstr>Courier New</vt:lpstr>
      <vt:lpstr>Lucida Grande</vt:lpstr>
      <vt:lpstr>Marianne</vt:lpstr>
      <vt:lpstr>Wingdings</vt:lpstr>
      <vt:lpstr>OPÉRATEURS</vt:lpstr>
      <vt:lpstr>Présentation PowerPoint</vt:lpstr>
      <vt:lpstr>Présentation PowerPoint</vt:lpstr>
      <vt:lpstr>Présentation PowerPoint</vt:lpstr>
      <vt:lpstr>LE BON RÉFLEXE : S’INFORMER</vt:lpstr>
      <vt:lpstr>Présentation PowerPoint</vt:lpstr>
      <vt:lpstr>LE BON REFLEXE : ÉCHANGER, SE PRÉPARER</vt:lpstr>
      <vt:lpstr>Présentation PowerPoint</vt:lpstr>
      <vt:lpstr>Les modalités d’examen affichés pour chaque formation</vt:lpstr>
      <vt:lpstr>Présentation PowerPoint</vt:lpstr>
      <vt:lpstr>Présentation PowerPoint</vt:lpstr>
      <vt:lpstr>Présentation PowerPoint</vt:lpstr>
      <vt:lpstr>S’inscrire sur Parcoursup à partir du 19 janvier 2026 </vt:lpstr>
      <vt:lpstr>Formuler librement vos vœux sur Parcoursup </vt:lpstr>
      <vt:lpstr>Présentation PowerPoint</vt:lpstr>
      <vt:lpstr>Finaliser son dossier et confirmer ses vœux </vt:lpstr>
      <vt:lpstr>La lettre de motivation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Des solutions pour les candidats qui n’ont pas reçu de proposition d’admission </vt:lpstr>
      <vt:lpstr>Présentation PowerPoint</vt:lpstr>
      <vt:lpstr>L’inscription administrative dans la formation choisie </vt:lpstr>
      <vt:lpstr>Présentation PowerPoint</vt:lpstr>
      <vt:lpstr>Pensez aussi à préparer votre future vie étudiant</vt:lpstr>
      <vt:lpstr>Le Bac général dans tout ça ?</vt:lpstr>
      <vt:lpstr>Avec un Bac Général </vt:lpstr>
      <vt:lpstr>Après le Bac général 1</vt:lpstr>
      <vt:lpstr>Après le Bac général 2</vt:lpstr>
      <vt:lpstr>Après le Bac général 3</vt:lpstr>
      <vt:lpstr>Après le Bac ST2S</vt:lpstr>
      <vt:lpstr>Le BTS SP3S</vt:lpstr>
      <vt:lpstr>Le Bac Pro</vt:lpstr>
      <vt:lpstr>Après le Bac HPS</vt:lpstr>
      <vt:lpstr>Après le Bac AEPA</vt:lpstr>
      <vt:lpstr>Après le Bac ASSP</vt:lpstr>
      <vt:lpstr>Après le Bac  coiffure</vt:lpstr>
      <vt:lpstr>Après le Bac pro Esthétique</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Gilles Merrien</cp:lastModifiedBy>
  <cp:revision>400</cp:revision>
  <cp:lastPrinted>2025-01-27T11:30:36Z</cp:lastPrinted>
  <dcterms:created xsi:type="dcterms:W3CDTF">2020-10-27T08:44:50Z</dcterms:created>
  <dcterms:modified xsi:type="dcterms:W3CDTF">2025-12-29T14:11:50Z</dcterms:modified>
</cp:coreProperties>
</file>